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0" r:id="rId1"/>
  </p:sldMasterIdLst>
  <p:notesMasterIdLst>
    <p:notesMasterId r:id="rId22"/>
  </p:notesMasterIdLst>
  <p:sldIdLst>
    <p:sldId id="256" r:id="rId2"/>
    <p:sldId id="257" r:id="rId3"/>
    <p:sldId id="285" r:id="rId4"/>
    <p:sldId id="259" r:id="rId5"/>
    <p:sldId id="261" r:id="rId6"/>
    <p:sldId id="287" r:id="rId7"/>
    <p:sldId id="288" r:id="rId8"/>
    <p:sldId id="289" r:id="rId9"/>
    <p:sldId id="290" r:id="rId10"/>
    <p:sldId id="291" r:id="rId11"/>
    <p:sldId id="286" r:id="rId12"/>
    <p:sldId id="264" r:id="rId13"/>
    <p:sldId id="299" r:id="rId14"/>
    <p:sldId id="262" r:id="rId15"/>
    <p:sldId id="300" r:id="rId16"/>
    <p:sldId id="293" r:id="rId17"/>
    <p:sldId id="295" r:id="rId18"/>
    <p:sldId id="296" r:id="rId19"/>
    <p:sldId id="297" r:id="rId20"/>
    <p:sldId id="298" r:id="rId21"/>
  </p:sldIdLst>
  <p:sldSz cx="9144000" cy="5143500" type="screen16x9"/>
  <p:notesSz cx="6858000" cy="9144000"/>
  <p:embeddedFontLst>
    <p:embeddedFont>
      <p:font typeface="Muli Regular" pitchFamily="2" charset="77"/>
      <p:regular r:id="rId23"/>
      <p:bold r:id="rId24"/>
      <p:italic r:id="rId25"/>
      <p:boldItalic r:id="rId26"/>
    </p:embeddedFont>
    <p:embeddedFont>
      <p:font typeface="Poppins" pitchFamily="2" charset="77"/>
      <p:regular r:id="rId27"/>
      <p:bold r:id="rId28"/>
      <p:italic r:id="rId29"/>
      <p:boldItalic r:id="rId30"/>
    </p:embeddedFont>
    <p:embeddedFont>
      <p:font typeface="Poppins Light" pitchFamily="2" charset="77"/>
      <p:regular r:id="rId31"/>
      <p:bold r:id="rId32"/>
      <p:italic r:id="rId33"/>
      <p:boldItalic r:id="rId34"/>
    </p:embeddedFont>
    <p:embeddedFont>
      <p:font typeface="Titillium Web" panose="020F0502020204030204" pitchFamily="34" charset="0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8C1171A-019D-4B34-BCBB-05A94A2B9989}">
  <a:tblStyle styleId="{88C1171A-019D-4B34-BCBB-05A94A2B998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18"/>
    <p:restoredTop sz="94694"/>
  </p:normalViewPr>
  <p:slideViewPr>
    <p:cSldViewPr snapToGrid="0" snapToObjects="1">
      <p:cViewPr varScale="1">
        <p:scale>
          <a:sx n="146" d="100"/>
          <a:sy n="146" d="100"/>
        </p:scale>
        <p:origin x="49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font" Target="fonts/font15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font" Target="fonts/font16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02839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96183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37120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949216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513510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808467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501966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434781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59685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33314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87644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80081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91927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14858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581150" y="1759800"/>
            <a:ext cx="4371926" cy="3210074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685800" y="696425"/>
            <a:ext cx="5391000" cy="293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150275" y="2175625"/>
            <a:ext cx="3879000" cy="287046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685800" y="1811950"/>
            <a:ext cx="49731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685800" y="3144850"/>
            <a:ext cx="24936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289349" y="2301324"/>
            <a:ext cx="3702249" cy="2686125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457200" y="1044175"/>
            <a:ext cx="63003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457200" y="2038350"/>
            <a:ext cx="4929300" cy="186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68300">
              <a:spcBef>
                <a:spcPts val="600"/>
              </a:spcBef>
              <a:spcAft>
                <a:spcPts val="0"/>
              </a:spcAft>
              <a:buSzPts val="2200"/>
              <a:buChar char="●"/>
              <a:defRPr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458204" y="2372421"/>
            <a:ext cx="3533400" cy="26186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457200" y="1044175"/>
            <a:ext cx="63003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1"/>
          </p:nvPr>
        </p:nvSpPr>
        <p:spPr>
          <a:xfrm>
            <a:off x="457200" y="2082325"/>
            <a:ext cx="2392500" cy="276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2"/>
          </p:nvPr>
        </p:nvSpPr>
        <p:spPr>
          <a:xfrm>
            <a:off x="2993928" y="2082325"/>
            <a:ext cx="2392500" cy="276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>
            <a:spLocks noGrp="1"/>
          </p:cNvSpPr>
          <p:nvPr>
            <p:ph type="title"/>
          </p:nvPr>
        </p:nvSpPr>
        <p:spPr>
          <a:xfrm>
            <a:off x="457200" y="1044175"/>
            <a:ext cx="63003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body" idx="1"/>
          </p:nvPr>
        </p:nvSpPr>
        <p:spPr>
          <a:xfrm>
            <a:off x="457200" y="2082325"/>
            <a:ext cx="2359800" cy="284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body" idx="2"/>
          </p:nvPr>
        </p:nvSpPr>
        <p:spPr>
          <a:xfrm>
            <a:off x="3392100" y="2082325"/>
            <a:ext cx="2359800" cy="284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body" idx="3"/>
          </p:nvPr>
        </p:nvSpPr>
        <p:spPr>
          <a:xfrm>
            <a:off x="6326997" y="2082325"/>
            <a:ext cx="2359800" cy="284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no illustration">
  <p:cSld name="BLANK_1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1044175"/>
            <a:ext cx="63003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Poppins"/>
              <a:buNone/>
              <a:defRPr sz="48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Poppins"/>
              <a:buNone/>
              <a:defRPr sz="48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Poppins"/>
              <a:buNone/>
              <a:defRPr sz="48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Poppins"/>
              <a:buNone/>
              <a:defRPr sz="48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Poppins"/>
              <a:buNone/>
              <a:defRPr sz="48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Poppins"/>
              <a:buNone/>
              <a:defRPr sz="48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Poppins"/>
              <a:buNone/>
              <a:defRPr sz="48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Poppins"/>
              <a:buNone/>
              <a:defRPr sz="48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Poppins"/>
              <a:buNone/>
              <a:defRPr sz="4800" b="1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2038350"/>
            <a:ext cx="4929300" cy="186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683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Muli Regular"/>
              <a:buChar char="●"/>
              <a:defRPr sz="2200">
                <a:solidFill>
                  <a:schemeClr val="dk1"/>
                </a:solidFill>
                <a:latin typeface="Muli Regular"/>
                <a:ea typeface="Muli Regular"/>
                <a:cs typeface="Muli Regular"/>
                <a:sym typeface="Muli Regular"/>
              </a:defRPr>
            </a:lvl1pPr>
            <a:lvl2pPr marL="914400" lvl="1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200"/>
              <a:buFont typeface="Muli Regular"/>
              <a:buChar char="○"/>
              <a:defRPr sz="2200">
                <a:solidFill>
                  <a:schemeClr val="dk1"/>
                </a:solidFill>
                <a:latin typeface="Muli Regular"/>
                <a:ea typeface="Muli Regular"/>
                <a:cs typeface="Muli Regular"/>
                <a:sym typeface="Muli Regular"/>
              </a:defRPr>
            </a:lvl2pPr>
            <a:lvl3pPr marL="1371600" lvl="2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Muli Regular"/>
              <a:buChar char="■"/>
              <a:defRPr sz="2200">
                <a:solidFill>
                  <a:schemeClr val="dk1"/>
                </a:solidFill>
                <a:latin typeface="Muli Regular"/>
                <a:ea typeface="Muli Regular"/>
                <a:cs typeface="Muli Regular"/>
                <a:sym typeface="Muli Regular"/>
              </a:defRPr>
            </a:lvl3pPr>
            <a:lvl4pPr marL="1828800" lvl="3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 Regular"/>
              <a:buChar char="●"/>
              <a:defRPr sz="2200">
                <a:solidFill>
                  <a:schemeClr val="dk1"/>
                </a:solidFill>
                <a:latin typeface="Muli Regular"/>
                <a:ea typeface="Muli Regular"/>
                <a:cs typeface="Muli Regular"/>
                <a:sym typeface="Muli Regular"/>
              </a:defRPr>
            </a:lvl4pPr>
            <a:lvl5pPr marL="2286000" lvl="4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 Regular"/>
              <a:buChar char="○"/>
              <a:defRPr sz="2200">
                <a:solidFill>
                  <a:schemeClr val="dk1"/>
                </a:solidFill>
                <a:latin typeface="Muli Regular"/>
                <a:ea typeface="Muli Regular"/>
                <a:cs typeface="Muli Regular"/>
                <a:sym typeface="Muli Regular"/>
              </a:defRPr>
            </a:lvl5pPr>
            <a:lvl6pPr marL="2743200" lvl="5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 Regular"/>
              <a:buChar char="■"/>
              <a:defRPr sz="2200">
                <a:solidFill>
                  <a:schemeClr val="dk1"/>
                </a:solidFill>
                <a:latin typeface="Muli Regular"/>
                <a:ea typeface="Muli Regular"/>
                <a:cs typeface="Muli Regular"/>
                <a:sym typeface="Muli Regular"/>
              </a:defRPr>
            </a:lvl6pPr>
            <a:lvl7pPr marL="3200400" lvl="6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 Regular"/>
              <a:buChar char="●"/>
              <a:defRPr sz="2200">
                <a:solidFill>
                  <a:schemeClr val="dk1"/>
                </a:solidFill>
                <a:latin typeface="Muli Regular"/>
                <a:ea typeface="Muli Regular"/>
                <a:cs typeface="Muli Regular"/>
                <a:sym typeface="Muli Regular"/>
              </a:defRPr>
            </a:lvl7pPr>
            <a:lvl8pPr marL="3657600" lvl="7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 Regular"/>
              <a:buChar char="○"/>
              <a:defRPr sz="2200">
                <a:solidFill>
                  <a:schemeClr val="dk1"/>
                </a:solidFill>
                <a:latin typeface="Muli Regular"/>
                <a:ea typeface="Muli Regular"/>
                <a:cs typeface="Muli Regular"/>
                <a:sym typeface="Muli Regular"/>
              </a:defRPr>
            </a:lvl8pPr>
            <a:lvl9pPr marL="4114800" lvl="8" indent="-3683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Muli Regular"/>
              <a:buChar char="■"/>
              <a:defRPr sz="2200">
                <a:solidFill>
                  <a:schemeClr val="dk1"/>
                </a:solidFill>
                <a:latin typeface="Muli Regular"/>
                <a:ea typeface="Muli Regular"/>
                <a:cs typeface="Muli Regular"/>
                <a:sym typeface="Muli Regular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r">
              <a:buNone/>
              <a:defRPr sz="13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r">
              <a:buNone/>
              <a:defRPr sz="13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r">
              <a:buNone/>
              <a:defRPr sz="13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r">
              <a:buNone/>
              <a:defRPr sz="13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r">
              <a:buNone/>
              <a:defRPr sz="13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r">
              <a:buNone/>
              <a:defRPr sz="13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r">
              <a:buNone/>
              <a:defRPr sz="13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r">
              <a:buNone/>
              <a:defRPr sz="1300">
                <a:solidFill>
                  <a:schemeClr val="dk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3" r:id="rId4"/>
    <p:sldLayoutId id="2147483654" r:id="rId5"/>
    <p:sldLayoutId id="2147483659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ctrTitle"/>
          </p:nvPr>
        </p:nvSpPr>
        <p:spPr>
          <a:xfrm>
            <a:off x="685800" y="696425"/>
            <a:ext cx="5391000" cy="293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" dirty="0">
                <a:latin typeface="Titillium Web"/>
                <a:ea typeface="Titillium Web"/>
                <a:cs typeface="Titillium Web"/>
                <a:sym typeface="Titillium Web"/>
              </a:rPr>
              <a:t>CDC DATA ANALYSIS</a:t>
            </a:r>
            <a:br>
              <a:rPr lang="en" dirty="0">
                <a:latin typeface="Titillium Web"/>
                <a:ea typeface="Titillium Web"/>
                <a:cs typeface="Titillium Web"/>
                <a:sym typeface="Titillium Web"/>
              </a:rPr>
            </a:br>
            <a:br>
              <a:rPr lang="en" dirty="0">
                <a:latin typeface="Titillium Web"/>
                <a:ea typeface="Titillium Web"/>
                <a:cs typeface="Titillium Web"/>
                <a:sym typeface="Titillium Web"/>
              </a:rPr>
            </a:br>
            <a:r>
              <a:rPr lang="en" sz="1800" dirty="0">
                <a:latin typeface="Titillium Web"/>
                <a:ea typeface="Titillium Web"/>
                <a:cs typeface="Titillium Web"/>
                <a:sym typeface="Titillium Web"/>
              </a:rPr>
              <a:t>Navroze Mishra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>
            <a:spLocks noGrp="1"/>
          </p:cNvSpPr>
          <p:nvPr>
            <p:ph type="title"/>
          </p:nvPr>
        </p:nvSpPr>
        <p:spPr>
          <a:xfrm>
            <a:off x="565061" y="276062"/>
            <a:ext cx="7915523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Race vs type of gun death</a:t>
            </a:r>
            <a:endParaRPr sz="3600" dirty="0"/>
          </a:p>
        </p:txBody>
      </p:sp>
      <p:sp>
        <p:nvSpPr>
          <p:cNvPr id="99" name="Google Shape;99;p19"/>
          <p:cNvSpPr txBox="1">
            <a:spLocks noGrp="1"/>
          </p:cNvSpPr>
          <p:nvPr>
            <p:ph type="body" idx="1"/>
          </p:nvPr>
        </p:nvSpPr>
        <p:spPr>
          <a:xfrm>
            <a:off x="211461" y="1302577"/>
            <a:ext cx="2641467" cy="186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 indent="-317500">
              <a:spcBef>
                <a:spcPts val="0"/>
              </a:spcBef>
              <a:buClr>
                <a:srgbClr val="FFFFFF"/>
              </a:buClr>
              <a:buSzPts val="1400"/>
              <a:buFont typeface="Titillium Web"/>
              <a:buChar char="●"/>
            </a:pPr>
            <a:r>
              <a:rPr lang="en-IN" sz="1600" dirty="0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The average African American is 9 times more likely to be a victim of gun assault than a white American</a:t>
            </a:r>
          </a:p>
          <a:p>
            <a:pPr marL="0" lvl="0" indent="0">
              <a:spcBef>
                <a:spcPts val="0"/>
              </a:spcBef>
              <a:buNone/>
            </a:pPr>
            <a:endParaRPr lang="en-IN" sz="1600" dirty="0">
              <a:solidFill>
                <a:schemeClr val="accent6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0" lvl="0" indent="0">
              <a:spcBef>
                <a:spcPts val="0"/>
              </a:spcBef>
              <a:buNone/>
            </a:pPr>
            <a:endParaRPr lang="en-IN" sz="1600" dirty="0">
              <a:solidFill>
                <a:schemeClr val="accent6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00" name="Google Shape;100;p1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7" name="Google Shape;848;p24" descr="/Users/sachin/Desktop/Screen Shot 2018-12-10 at 9.12.25 PM.png">
            <a:extLst>
              <a:ext uri="{FF2B5EF4-FFF2-40B4-BE49-F238E27FC236}">
                <a16:creationId xmlns:a16="http://schemas.microsoft.com/office/drawing/2014/main" id="{6652F405-6694-2D44-AF91-C357040E877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91840" y="1302577"/>
            <a:ext cx="5801054" cy="36717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088981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>
            <a:spLocks noGrp="1"/>
          </p:cNvSpPr>
          <p:nvPr>
            <p:ph type="ctrTitle"/>
          </p:nvPr>
        </p:nvSpPr>
        <p:spPr>
          <a:xfrm>
            <a:off x="391601" y="1411950"/>
            <a:ext cx="6732767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Predictive modeling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533930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2"/>
          <p:cNvSpPr txBox="1">
            <a:spLocks noGrp="1"/>
          </p:cNvSpPr>
          <p:nvPr>
            <p:ph type="title"/>
          </p:nvPr>
        </p:nvSpPr>
        <p:spPr>
          <a:xfrm>
            <a:off x="397933" y="217775"/>
            <a:ext cx="63003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Model summary</a:t>
            </a:r>
            <a:endParaRPr sz="3600" dirty="0"/>
          </a:p>
        </p:txBody>
      </p:sp>
      <p:sp>
        <p:nvSpPr>
          <p:cNvPr id="134" name="Google Shape;134;p22"/>
          <p:cNvSpPr txBox="1">
            <a:spLocks noGrp="1"/>
          </p:cNvSpPr>
          <p:nvPr>
            <p:ph type="body" idx="1"/>
          </p:nvPr>
        </p:nvSpPr>
        <p:spPr>
          <a:xfrm>
            <a:off x="397932" y="1227192"/>
            <a:ext cx="3335867" cy="1837741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-IN" b="1" dirty="0">
                <a:solidFill>
                  <a:schemeClr val="accent6"/>
                </a:solidFill>
              </a:rPr>
              <a:t>Important Features:</a:t>
            </a:r>
          </a:p>
          <a:p>
            <a:pPr marL="0" lvl="0" indent="0">
              <a:spcBef>
                <a:spcPts val="0"/>
              </a:spcBef>
              <a:buNone/>
            </a:pPr>
            <a:endParaRPr lang="en-IN" b="1" dirty="0">
              <a:solidFill>
                <a:schemeClr val="accent6"/>
              </a:solidFill>
            </a:endParaRPr>
          </a:p>
          <a:p>
            <a:pPr lvl="0" indent="-317500">
              <a:spcBef>
                <a:spcPts val="0"/>
              </a:spcBef>
              <a:buClr>
                <a:srgbClr val="FFFFFF"/>
              </a:buClr>
              <a:buSzPts val="1400"/>
            </a:pPr>
            <a:r>
              <a:rPr lang="en-IN" dirty="0">
                <a:solidFill>
                  <a:schemeClr val="accent6"/>
                </a:solidFill>
              </a:rPr>
              <a:t>Sex</a:t>
            </a:r>
          </a:p>
          <a:p>
            <a:pPr lvl="0" indent="-317500">
              <a:spcBef>
                <a:spcPts val="0"/>
              </a:spcBef>
              <a:buClr>
                <a:srgbClr val="FFFFFF"/>
              </a:buClr>
              <a:buSzPts val="1400"/>
            </a:pPr>
            <a:r>
              <a:rPr lang="en-IN" dirty="0">
                <a:solidFill>
                  <a:schemeClr val="accent6"/>
                </a:solidFill>
              </a:rPr>
              <a:t>Race</a:t>
            </a:r>
          </a:p>
          <a:p>
            <a:pPr lvl="0" indent="-317500">
              <a:spcBef>
                <a:spcPts val="0"/>
              </a:spcBef>
              <a:buClr>
                <a:srgbClr val="FFFFFF"/>
              </a:buClr>
              <a:buSzPts val="1400"/>
            </a:pPr>
            <a:r>
              <a:rPr lang="en-IN" dirty="0">
                <a:solidFill>
                  <a:schemeClr val="accent6"/>
                </a:solidFill>
              </a:rPr>
              <a:t>Marital Status</a:t>
            </a:r>
          </a:p>
          <a:p>
            <a:pPr lvl="0" indent="-317500">
              <a:spcBef>
                <a:spcPts val="0"/>
              </a:spcBef>
              <a:buClr>
                <a:srgbClr val="FFFFFF"/>
              </a:buClr>
              <a:buSzPts val="1400"/>
            </a:pPr>
            <a:r>
              <a:rPr lang="en-IN" dirty="0">
                <a:solidFill>
                  <a:schemeClr val="accent6"/>
                </a:solidFill>
              </a:rPr>
              <a:t>Age</a:t>
            </a:r>
          </a:p>
          <a:p>
            <a:pPr lvl="0" indent="-317500">
              <a:spcBef>
                <a:spcPts val="0"/>
              </a:spcBef>
              <a:buClr>
                <a:srgbClr val="FFFFFF"/>
              </a:buClr>
              <a:buSzPts val="1400"/>
            </a:pPr>
            <a:endParaRPr lang="en-IN" dirty="0">
              <a:solidFill>
                <a:schemeClr val="accent6"/>
              </a:solidFill>
            </a:endParaRPr>
          </a:p>
          <a:p>
            <a:pPr lvl="0" indent="-317500">
              <a:spcBef>
                <a:spcPts val="0"/>
              </a:spcBef>
              <a:buClr>
                <a:srgbClr val="FFFFFF"/>
              </a:buClr>
              <a:buSzPts val="1400"/>
            </a:pPr>
            <a:endParaRPr lang="en-IN" dirty="0">
              <a:solidFill>
                <a:schemeClr val="accent6"/>
              </a:solidFill>
            </a:endParaRPr>
          </a:p>
          <a:p>
            <a:pPr lvl="0" indent="-317500">
              <a:spcBef>
                <a:spcPts val="0"/>
              </a:spcBef>
              <a:buClr>
                <a:srgbClr val="FFFFFF"/>
              </a:buClr>
              <a:buSzPts val="1400"/>
            </a:pPr>
            <a:endParaRPr lang="en-IN" dirty="0">
              <a:solidFill>
                <a:schemeClr val="accent6"/>
              </a:solidFill>
            </a:endParaRPr>
          </a:p>
          <a:p>
            <a:pPr lvl="0" indent="-317500">
              <a:spcBef>
                <a:spcPts val="0"/>
              </a:spcBef>
              <a:buClr>
                <a:srgbClr val="FFFFFF"/>
              </a:buClr>
              <a:buSzPts val="1400"/>
            </a:pPr>
            <a:endParaRPr lang="en-IN" dirty="0">
              <a:solidFill>
                <a:schemeClr val="accent6"/>
              </a:solidFill>
            </a:endParaRPr>
          </a:p>
          <a:p>
            <a:pPr lvl="0" indent="-317500">
              <a:spcBef>
                <a:spcPts val="0"/>
              </a:spcBef>
              <a:buClr>
                <a:srgbClr val="FFFFFF"/>
              </a:buClr>
              <a:buSzPts val="1400"/>
            </a:pPr>
            <a:r>
              <a:rPr lang="en-IN" dirty="0">
                <a:solidFill>
                  <a:schemeClr val="accent6"/>
                </a:solidFill>
              </a:rPr>
              <a:t>Final model statistics:</a:t>
            </a:r>
          </a:p>
          <a:p>
            <a:pPr lvl="0" indent="-317500">
              <a:spcBef>
                <a:spcPts val="0"/>
              </a:spcBef>
              <a:buClr>
                <a:srgbClr val="FFFFFF"/>
              </a:buClr>
              <a:buSzPts val="1400"/>
            </a:pPr>
            <a:endParaRPr lang="en-IN" dirty="0">
              <a:solidFill>
                <a:schemeClr val="accent6"/>
              </a:solidFill>
            </a:endParaRPr>
          </a:p>
          <a:p>
            <a:pPr lvl="0" indent="-317500">
              <a:spcBef>
                <a:spcPts val="0"/>
              </a:spcBef>
              <a:buClr>
                <a:srgbClr val="FFFFFF"/>
              </a:buClr>
              <a:buSzPts val="1400"/>
            </a:pPr>
            <a:endParaRPr lang="en-IN" dirty="0">
              <a:solidFill>
                <a:schemeClr val="accent6"/>
              </a:solidFill>
            </a:endParaRPr>
          </a:p>
          <a:p>
            <a:pPr lvl="0" indent="-317500">
              <a:spcBef>
                <a:spcPts val="0"/>
              </a:spcBef>
              <a:buClr>
                <a:srgbClr val="FFFFFF"/>
              </a:buClr>
              <a:buSzPts val="1400"/>
            </a:pPr>
            <a:endParaRPr lang="en-IN" dirty="0">
              <a:solidFill>
                <a:schemeClr val="accent6"/>
              </a:solidFill>
            </a:endParaRPr>
          </a:p>
          <a:p>
            <a:pPr marL="139700" lvl="0" indent="0">
              <a:spcBef>
                <a:spcPts val="0"/>
              </a:spcBef>
              <a:buClr>
                <a:srgbClr val="FFFFFF"/>
              </a:buClr>
              <a:buSzPts val="1400"/>
              <a:buNone/>
            </a:pPr>
            <a:endParaRPr lang="en-IN" dirty="0">
              <a:solidFill>
                <a:schemeClr val="accent6"/>
              </a:solidFill>
            </a:endParaRPr>
          </a:p>
          <a:p>
            <a:pPr marL="0" lvl="0" indent="0">
              <a:spcBef>
                <a:spcPts val="0"/>
              </a:spcBef>
              <a:buNone/>
            </a:pPr>
            <a:endParaRPr lang="en-IN" dirty="0">
              <a:solidFill>
                <a:schemeClr val="accent6"/>
              </a:solidFill>
            </a:endParaRPr>
          </a:p>
          <a:p>
            <a:pPr marL="0" lvl="0" indent="0">
              <a:spcBef>
                <a:spcPts val="0"/>
              </a:spcBef>
              <a:buNone/>
            </a:pPr>
            <a:endParaRPr lang="en-IN" dirty="0">
              <a:solidFill>
                <a:schemeClr val="accent6"/>
              </a:solidFill>
            </a:endParaRPr>
          </a:p>
        </p:txBody>
      </p:sp>
      <p:sp>
        <p:nvSpPr>
          <p:cNvPr id="137" name="Google Shape;137;p22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F807CAE-9C58-D640-954F-16AA16DE70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6787973"/>
              </p:ext>
            </p:extLst>
          </p:nvPr>
        </p:nvGraphicFramePr>
        <p:xfrm>
          <a:off x="4735858" y="1353642"/>
          <a:ext cx="4136675" cy="158484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094875">
                  <a:extLst>
                    <a:ext uri="{9D8B030D-6E8A-4147-A177-3AD203B41FA5}">
                      <a16:colId xmlns:a16="http://schemas.microsoft.com/office/drawing/2014/main" val="2681899226"/>
                    </a:ext>
                  </a:extLst>
                </a:gridCol>
                <a:gridCol w="2041800">
                  <a:extLst>
                    <a:ext uri="{9D8B030D-6E8A-4147-A177-3AD203B41FA5}">
                      <a16:colId xmlns:a16="http://schemas.microsoft.com/office/drawing/2014/main" val="2289380032"/>
                    </a:ext>
                  </a:extLst>
                </a:gridCol>
              </a:tblGrid>
              <a:tr h="363117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accent3"/>
                          </a:solidFill>
                        </a:rPr>
                        <a:t>MODEL TRIED</a:t>
                      </a:r>
                      <a:endParaRPr dirty="0">
                        <a:solidFill>
                          <a:schemeClr val="accent3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accent3"/>
                          </a:solidFill>
                        </a:rPr>
                        <a:t>ACCURACY</a:t>
                      </a:r>
                      <a:endParaRPr dirty="0">
                        <a:solidFill>
                          <a:schemeClr val="accent3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248808371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tx1"/>
                          </a:solidFill>
                        </a:rPr>
                        <a:t>Logistic Regression</a:t>
                      </a:r>
                      <a:endParaRPr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tx1"/>
                          </a:solidFill>
                        </a:rPr>
                        <a:t>62%</a:t>
                      </a:r>
                      <a:endParaRPr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2988203875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tx1"/>
                          </a:solidFill>
                        </a:rPr>
                        <a:t>Decision Tree</a:t>
                      </a:r>
                      <a:endParaRPr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tx1"/>
                          </a:solidFill>
                        </a:rPr>
                        <a:t>60%</a:t>
                      </a:r>
                      <a:endParaRPr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2926641665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tx1"/>
                          </a:solidFill>
                        </a:rPr>
                        <a:t>Random Forest</a:t>
                      </a:r>
                      <a:endParaRPr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tx1"/>
                          </a:solidFill>
                        </a:rPr>
                        <a:t>71%</a:t>
                      </a:r>
                      <a:endParaRPr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3306824789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4DD801E-9628-FE40-9B73-D2F5DA517D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8877551"/>
              </p:ext>
            </p:extLst>
          </p:nvPr>
        </p:nvGraphicFramePr>
        <p:xfrm>
          <a:off x="4735858" y="3650323"/>
          <a:ext cx="1978125" cy="79242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098925">
                  <a:extLst>
                    <a:ext uri="{9D8B030D-6E8A-4147-A177-3AD203B41FA5}">
                      <a16:colId xmlns:a16="http://schemas.microsoft.com/office/drawing/2014/main" val="2714833329"/>
                    </a:ext>
                  </a:extLst>
                </a:gridCol>
                <a:gridCol w="879200">
                  <a:extLst>
                    <a:ext uri="{9D8B030D-6E8A-4147-A177-3AD203B41FA5}">
                      <a16:colId xmlns:a16="http://schemas.microsoft.com/office/drawing/2014/main" val="2444359218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accent3"/>
                          </a:solidFill>
                        </a:rPr>
                        <a:t>AUC</a:t>
                      </a:r>
                      <a:endParaRPr dirty="0">
                        <a:solidFill>
                          <a:schemeClr val="accent3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tx1"/>
                          </a:solidFill>
                        </a:rPr>
                        <a:t>0.65</a:t>
                      </a:r>
                      <a:endParaRPr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279309420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accent3"/>
                          </a:solidFill>
                        </a:rPr>
                        <a:t>Accuracy</a:t>
                      </a:r>
                      <a:endParaRPr dirty="0">
                        <a:solidFill>
                          <a:schemeClr val="accent3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tx1"/>
                          </a:solidFill>
                        </a:rPr>
                        <a:t>71%</a:t>
                      </a:r>
                      <a:endParaRPr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98558488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2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pic>
        <p:nvPicPr>
          <p:cNvPr id="5" name="Google Shape;937;p36">
            <a:extLst>
              <a:ext uri="{FF2B5EF4-FFF2-40B4-BE49-F238E27FC236}">
                <a16:creationId xmlns:a16="http://schemas.microsoft.com/office/drawing/2014/main" id="{8CD90A4C-D3E6-334B-AB18-759A79CB535A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6625" y="2669024"/>
            <a:ext cx="7324725" cy="223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938;p36">
            <a:extLst>
              <a:ext uri="{FF2B5EF4-FFF2-40B4-BE49-F238E27FC236}">
                <a16:creationId xmlns:a16="http://schemas.microsoft.com/office/drawing/2014/main" id="{52CA9B4F-2DB7-5F49-B9CE-0F05B9DC9027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95375" y="253700"/>
            <a:ext cx="6159428" cy="23642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0502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ctrTitle" idx="4294967295"/>
          </p:nvPr>
        </p:nvSpPr>
        <p:spPr>
          <a:xfrm>
            <a:off x="722968" y="-99964"/>
            <a:ext cx="49767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Recommendations</a:t>
            </a:r>
            <a:endParaRPr sz="3600" dirty="0"/>
          </a:p>
        </p:txBody>
      </p:sp>
      <p:sp>
        <p:nvSpPr>
          <p:cNvPr id="106" name="Google Shape;106;p20"/>
          <p:cNvSpPr txBox="1">
            <a:spLocks noGrp="1"/>
          </p:cNvSpPr>
          <p:nvPr>
            <p:ph type="subTitle" idx="4294967295"/>
          </p:nvPr>
        </p:nvSpPr>
        <p:spPr>
          <a:xfrm>
            <a:off x="235797" y="1432256"/>
            <a:ext cx="7582353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 indent="-342900">
              <a:spcBef>
                <a:spcPts val="0"/>
              </a:spcBef>
              <a:buClr>
                <a:srgbClr val="FFFFFF"/>
              </a:buClr>
              <a:buSzPts val="1800"/>
              <a:buFont typeface="+mj-lt"/>
              <a:buAutoNum type="arabicPeriod"/>
            </a:pPr>
            <a:r>
              <a:rPr lang="en-IN" sz="1600" dirty="0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1. Suicide Prevention Awareness must be spread amongst men and special assistance        must be provided to those suffering from mental illness.</a:t>
            </a:r>
          </a:p>
          <a:p>
            <a:pPr lvl="0" indent="-342900">
              <a:spcBef>
                <a:spcPts val="1000"/>
              </a:spcBef>
              <a:buClr>
                <a:srgbClr val="FFFFFF"/>
              </a:buClr>
              <a:buSzPts val="1800"/>
              <a:buFont typeface="+mj-lt"/>
              <a:buAutoNum type="arabicPeriod"/>
            </a:pPr>
            <a:r>
              <a:rPr lang="en-IN" sz="1600" dirty="0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2. Police patrolling must be increased between the months of May-July.</a:t>
            </a:r>
          </a:p>
          <a:p>
            <a:pPr lvl="0" indent="-342900">
              <a:spcBef>
                <a:spcPts val="1000"/>
              </a:spcBef>
              <a:buClr>
                <a:srgbClr val="FFFFFF"/>
              </a:buClr>
              <a:buSzPts val="1800"/>
              <a:buFont typeface="+mj-lt"/>
              <a:buAutoNum type="arabicPeriod"/>
            </a:pPr>
            <a:r>
              <a:rPr lang="en-IN" sz="1600" dirty="0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3. Stricter gun regulation measures must be enforced.</a:t>
            </a:r>
          </a:p>
          <a:p>
            <a:pPr lvl="0" indent="-342900">
              <a:spcBef>
                <a:spcPts val="1000"/>
              </a:spcBef>
              <a:spcAft>
                <a:spcPts val="1000"/>
              </a:spcAft>
              <a:buClr>
                <a:srgbClr val="FFFFFF"/>
              </a:buClr>
              <a:buSzPts val="1800"/>
              <a:buFont typeface="+mj-lt"/>
              <a:buAutoNum type="arabicPeriod"/>
            </a:pPr>
            <a:r>
              <a:rPr lang="en-IN" sz="1600" dirty="0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4. Incentivise education, as there is a correlation between gun related deaths and education.</a:t>
            </a:r>
          </a:p>
        </p:txBody>
      </p:sp>
      <p:sp>
        <p:nvSpPr>
          <p:cNvPr id="107" name="Google Shape;107;p20"/>
          <p:cNvSpPr/>
          <p:nvPr/>
        </p:nvSpPr>
        <p:spPr>
          <a:xfrm>
            <a:off x="7818150" y="3384527"/>
            <a:ext cx="339869" cy="324519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" name="Google Shape;111;p20"/>
          <p:cNvGrpSpPr/>
          <p:nvPr/>
        </p:nvGrpSpPr>
        <p:grpSpPr>
          <a:xfrm rot="1056949">
            <a:off x="7183191" y="1486958"/>
            <a:ext cx="961941" cy="962053"/>
            <a:chOff x="570875" y="4322250"/>
            <a:chExt cx="443300" cy="443325"/>
          </a:xfrm>
        </p:grpSpPr>
        <p:sp>
          <p:nvSpPr>
            <p:cNvPr id="112" name="Google Shape;112;p20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A7D8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0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A7D8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0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A7D8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0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A7D8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" name="Google Shape;118;p20"/>
          <p:cNvSpPr/>
          <p:nvPr/>
        </p:nvSpPr>
        <p:spPr>
          <a:xfrm rot="2926198">
            <a:off x="8316146" y="2012664"/>
            <a:ext cx="254474" cy="242981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20"/>
          <p:cNvSpPr/>
          <p:nvPr/>
        </p:nvSpPr>
        <p:spPr>
          <a:xfrm rot="-1609137">
            <a:off x="7257139" y="384869"/>
            <a:ext cx="229255" cy="218900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2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ctrTitle" idx="4294967295"/>
          </p:nvPr>
        </p:nvSpPr>
        <p:spPr>
          <a:xfrm>
            <a:off x="722968" y="-99964"/>
            <a:ext cx="49767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Further scope of improvement</a:t>
            </a:r>
            <a:endParaRPr sz="3600" dirty="0"/>
          </a:p>
        </p:txBody>
      </p:sp>
      <p:sp>
        <p:nvSpPr>
          <p:cNvPr id="106" name="Google Shape;106;p20"/>
          <p:cNvSpPr txBox="1">
            <a:spLocks noGrp="1"/>
          </p:cNvSpPr>
          <p:nvPr>
            <p:ph type="subTitle" idx="4294967295"/>
          </p:nvPr>
        </p:nvSpPr>
        <p:spPr>
          <a:xfrm>
            <a:off x="235797" y="1432256"/>
            <a:ext cx="7582353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 indent="-342900">
              <a:spcBef>
                <a:spcPts val="0"/>
              </a:spcBef>
              <a:buClr>
                <a:srgbClr val="FFFFFF"/>
              </a:buClr>
              <a:buSzPts val="1800"/>
              <a:buFont typeface="+mj-lt"/>
              <a:buAutoNum type="arabicPeriod"/>
            </a:pPr>
            <a:r>
              <a:rPr lang="en-IN" sz="1800" dirty="0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Use dynamic features instead of static features. </a:t>
            </a:r>
          </a:p>
          <a:p>
            <a:pPr lvl="0" indent="-342900">
              <a:spcBef>
                <a:spcPts val="0"/>
              </a:spcBef>
              <a:buClr>
                <a:srgbClr val="FFFFFF"/>
              </a:buClr>
              <a:buSzPts val="1800"/>
              <a:buFont typeface="+mj-lt"/>
              <a:buAutoNum type="arabicPeriod"/>
            </a:pPr>
            <a:r>
              <a:rPr lang="en-IN" dirty="0"/>
              <a:t>for example, unmet mental health needs for conditions linked with violence to self (such as depression) or others (such as paranoia), lack of mental health care, abuse of alcohol — are more amenable to intervention and treatment that can reduce the risk for gun violence</a:t>
            </a:r>
            <a:endParaRPr lang="en-IN" sz="1600" dirty="0">
              <a:solidFill>
                <a:schemeClr val="accent6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07" name="Google Shape;107;p20"/>
          <p:cNvSpPr/>
          <p:nvPr/>
        </p:nvSpPr>
        <p:spPr>
          <a:xfrm>
            <a:off x="7818150" y="3384527"/>
            <a:ext cx="339869" cy="324519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" name="Google Shape;111;p20"/>
          <p:cNvGrpSpPr/>
          <p:nvPr/>
        </p:nvGrpSpPr>
        <p:grpSpPr>
          <a:xfrm rot="1056949">
            <a:off x="7183191" y="1486958"/>
            <a:ext cx="961941" cy="962053"/>
            <a:chOff x="570875" y="4322250"/>
            <a:chExt cx="443300" cy="443325"/>
          </a:xfrm>
        </p:grpSpPr>
        <p:sp>
          <p:nvSpPr>
            <p:cNvPr id="112" name="Google Shape;112;p20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A7D8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0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A7D8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0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A7D8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0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A7D8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" name="Google Shape;118;p20"/>
          <p:cNvSpPr/>
          <p:nvPr/>
        </p:nvSpPr>
        <p:spPr>
          <a:xfrm rot="2926198">
            <a:off x="8316146" y="2012664"/>
            <a:ext cx="254474" cy="242981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20"/>
          <p:cNvSpPr/>
          <p:nvPr/>
        </p:nvSpPr>
        <p:spPr>
          <a:xfrm rot="-1609137">
            <a:off x="7257139" y="384869"/>
            <a:ext cx="229255" cy="218900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2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432843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>
            <a:spLocks noGrp="1"/>
          </p:cNvSpPr>
          <p:nvPr>
            <p:ph type="title"/>
          </p:nvPr>
        </p:nvSpPr>
        <p:spPr>
          <a:xfrm>
            <a:off x="512638" y="415990"/>
            <a:ext cx="7915523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>
              <a:buSzPts val="3000"/>
            </a:pPr>
            <a:br>
              <a:rPr lang="en-IN" sz="3600" dirty="0"/>
            </a:br>
            <a:r>
              <a:rPr lang="en-IN" sz="3600" dirty="0"/>
              <a:t>Gun Violence Vs Age in the African American Community</a:t>
            </a:r>
            <a:endParaRPr sz="3600" dirty="0"/>
          </a:p>
        </p:txBody>
      </p:sp>
      <p:sp>
        <p:nvSpPr>
          <p:cNvPr id="99" name="Google Shape;99;p19"/>
          <p:cNvSpPr txBox="1">
            <a:spLocks noGrp="1"/>
          </p:cNvSpPr>
          <p:nvPr>
            <p:ph type="body" idx="1"/>
          </p:nvPr>
        </p:nvSpPr>
        <p:spPr>
          <a:xfrm>
            <a:off x="177593" y="1640400"/>
            <a:ext cx="4292806" cy="186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 indent="-317500">
              <a:spcBef>
                <a:spcPts val="0"/>
              </a:spcBef>
              <a:buClr>
                <a:srgbClr val="FFFFFF"/>
              </a:buClr>
              <a:buSzPts val="1400"/>
              <a:buFont typeface="Titillium Web"/>
              <a:buChar char="●"/>
            </a:pPr>
            <a:r>
              <a:rPr lang="en-IN" sz="1600" dirty="0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About 45% of gun violence deaths occur among the 20-29 year old category</a:t>
            </a:r>
          </a:p>
          <a:p>
            <a:pPr marL="0" lvl="0" indent="0">
              <a:spcBef>
                <a:spcPts val="0"/>
              </a:spcBef>
              <a:buNone/>
            </a:pPr>
            <a:endParaRPr lang="en-IN" sz="1600" dirty="0">
              <a:solidFill>
                <a:schemeClr val="accent6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0" lvl="0" indent="0">
              <a:spcBef>
                <a:spcPts val="0"/>
              </a:spcBef>
              <a:buNone/>
            </a:pPr>
            <a:endParaRPr lang="en-IN" sz="1600" dirty="0">
              <a:solidFill>
                <a:schemeClr val="accent6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lvl="0" indent="-317500">
              <a:spcBef>
                <a:spcPts val="0"/>
              </a:spcBef>
              <a:buClr>
                <a:srgbClr val="FFFFFF"/>
              </a:buClr>
              <a:buSzPts val="1400"/>
              <a:buFont typeface="Titillium Web"/>
              <a:buChar char="●"/>
            </a:pPr>
            <a:r>
              <a:rPr lang="en-IN" sz="1600" dirty="0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Deaths due to gun violence is almost negligible among people in the 70+ age group</a:t>
            </a:r>
          </a:p>
        </p:txBody>
      </p:sp>
      <p:sp>
        <p:nvSpPr>
          <p:cNvPr id="100" name="Google Shape;100;p1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pic>
        <p:nvPicPr>
          <p:cNvPr id="6" name="Google Shape;892;p30" descr="/Users/sachin/Desktop/Screen Shot 2018-12-10 at 9.12.39 PM.png">
            <a:extLst>
              <a:ext uri="{FF2B5EF4-FFF2-40B4-BE49-F238E27FC236}">
                <a16:creationId xmlns:a16="http://schemas.microsoft.com/office/drawing/2014/main" id="{F813D054-9E35-7A4F-8190-3DD0825FB81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00350" y="1273390"/>
            <a:ext cx="3943650" cy="38701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037355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>
            <a:spLocks noGrp="1"/>
          </p:cNvSpPr>
          <p:nvPr>
            <p:ph type="title"/>
          </p:nvPr>
        </p:nvSpPr>
        <p:spPr>
          <a:xfrm>
            <a:off x="565061" y="512282"/>
            <a:ext cx="7915523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br>
              <a:rPr lang="en-IN" sz="3600" dirty="0"/>
            </a:br>
            <a:r>
              <a:rPr lang="en-IN" sz="3600" dirty="0"/>
              <a:t>Resident Status Vs Gun Violence Deaths</a:t>
            </a:r>
            <a:endParaRPr sz="3600" dirty="0"/>
          </a:p>
        </p:txBody>
      </p:sp>
      <p:sp>
        <p:nvSpPr>
          <p:cNvPr id="99" name="Google Shape;99;p19"/>
          <p:cNvSpPr txBox="1">
            <a:spLocks noGrp="1"/>
          </p:cNvSpPr>
          <p:nvPr>
            <p:ph type="body" idx="1"/>
          </p:nvPr>
        </p:nvSpPr>
        <p:spPr>
          <a:xfrm>
            <a:off x="177594" y="1463444"/>
            <a:ext cx="4394406" cy="186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 indent="-317500">
              <a:spcBef>
                <a:spcPts val="0"/>
              </a:spcBef>
              <a:buClr>
                <a:srgbClr val="FFFFFF"/>
              </a:buClr>
              <a:buSzPts val="1400"/>
              <a:buFont typeface="Titillium Web"/>
              <a:buChar char="●"/>
            </a:pPr>
            <a:r>
              <a:rPr lang="en-IN" sz="1600" dirty="0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85% of people killed in gun violence deaths are residents</a:t>
            </a:r>
          </a:p>
          <a:p>
            <a:pPr marL="0" lvl="0" indent="0">
              <a:spcBef>
                <a:spcPts val="0"/>
              </a:spcBef>
              <a:buNone/>
            </a:pPr>
            <a:endParaRPr lang="en-IN" sz="1600" dirty="0">
              <a:solidFill>
                <a:schemeClr val="accent6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0" lvl="0" indent="0">
              <a:spcBef>
                <a:spcPts val="0"/>
              </a:spcBef>
              <a:buNone/>
            </a:pPr>
            <a:endParaRPr lang="en-IN" sz="1600" dirty="0">
              <a:solidFill>
                <a:schemeClr val="accent6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lvl="0" indent="-317500">
              <a:spcBef>
                <a:spcPts val="0"/>
              </a:spcBef>
              <a:buClr>
                <a:srgbClr val="FFFFFF"/>
              </a:buClr>
              <a:buSzPts val="1400"/>
              <a:buFont typeface="Titillium Web"/>
              <a:buChar char="●"/>
            </a:pPr>
            <a:r>
              <a:rPr lang="en-IN" sz="1600" dirty="0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No of foreign residents killed are negligible</a:t>
            </a:r>
          </a:p>
          <a:p>
            <a:pPr marL="0" lvl="0" indent="0">
              <a:spcBef>
                <a:spcPts val="0"/>
              </a:spcBef>
              <a:buNone/>
            </a:pPr>
            <a:endParaRPr lang="en-IN" sz="1600" dirty="0">
              <a:solidFill>
                <a:schemeClr val="accent6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00" name="Google Shape;100;p1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pic>
        <p:nvPicPr>
          <p:cNvPr id="6" name="Google Shape;900;p31" descr="/Users/sachin/Desktop/Screen Shot 2018-12-10 at 9.13.11 PM.png">
            <a:extLst>
              <a:ext uri="{FF2B5EF4-FFF2-40B4-BE49-F238E27FC236}">
                <a16:creationId xmlns:a16="http://schemas.microsoft.com/office/drawing/2014/main" id="{78CBEE0B-31F0-A145-9A83-48CAD59D5DEC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98850" y="1002739"/>
            <a:ext cx="3730434" cy="40469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094417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>
            <a:spLocks noGrp="1"/>
          </p:cNvSpPr>
          <p:nvPr>
            <p:ph type="title"/>
          </p:nvPr>
        </p:nvSpPr>
        <p:spPr>
          <a:xfrm>
            <a:off x="565061" y="445177"/>
            <a:ext cx="7915523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>
              <a:buSzPts val="3000"/>
            </a:pPr>
            <a:br>
              <a:rPr lang="en-IN" sz="3600" dirty="0"/>
            </a:br>
            <a:r>
              <a:rPr lang="en-IN" sz="3600" dirty="0"/>
              <a:t>Gun Violence trends across Years and Months</a:t>
            </a:r>
            <a:endParaRPr sz="3600" dirty="0"/>
          </a:p>
        </p:txBody>
      </p:sp>
      <p:sp>
        <p:nvSpPr>
          <p:cNvPr id="99" name="Google Shape;99;p19"/>
          <p:cNvSpPr txBox="1">
            <a:spLocks noGrp="1"/>
          </p:cNvSpPr>
          <p:nvPr>
            <p:ph type="body" idx="1"/>
          </p:nvPr>
        </p:nvSpPr>
        <p:spPr>
          <a:xfrm>
            <a:off x="211461" y="1302577"/>
            <a:ext cx="3361472" cy="186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 indent="-317500">
              <a:spcBef>
                <a:spcPts val="0"/>
              </a:spcBef>
              <a:buClr>
                <a:srgbClr val="FFFFFF"/>
              </a:buClr>
              <a:buSzPts val="1400"/>
              <a:buFont typeface="Titillium Web"/>
              <a:buChar char="●"/>
            </a:pPr>
            <a:r>
              <a:rPr lang="en-IN" sz="1600" dirty="0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The average African American is 9 times more likely to be a victim of gun assault than a white American</a:t>
            </a:r>
          </a:p>
          <a:p>
            <a:pPr marL="0" lvl="0" indent="0">
              <a:spcBef>
                <a:spcPts val="0"/>
              </a:spcBef>
              <a:buNone/>
            </a:pPr>
            <a:endParaRPr lang="en-IN" sz="1600" dirty="0">
              <a:solidFill>
                <a:schemeClr val="accent6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0" lvl="0" indent="0">
              <a:spcBef>
                <a:spcPts val="0"/>
              </a:spcBef>
              <a:buNone/>
            </a:pPr>
            <a:endParaRPr lang="en-IN" sz="1600" dirty="0">
              <a:solidFill>
                <a:schemeClr val="accent6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lvl="0" indent="-317500">
              <a:spcBef>
                <a:spcPts val="0"/>
              </a:spcBef>
              <a:buClr>
                <a:srgbClr val="FFFFFF"/>
              </a:buClr>
              <a:buSzPts val="1400"/>
              <a:buFont typeface="Titillium Web"/>
              <a:buChar char="●"/>
            </a:pPr>
            <a:r>
              <a:rPr lang="en-IN" sz="1600" dirty="0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Guamanians inflict self harm by gun at a rate which is 10x higher than the National average.</a:t>
            </a:r>
          </a:p>
          <a:p>
            <a:pPr marL="0" lvl="0" indent="0">
              <a:spcBef>
                <a:spcPts val="0"/>
              </a:spcBef>
              <a:buNone/>
            </a:pPr>
            <a:endParaRPr lang="en-IN" sz="1600" dirty="0">
              <a:solidFill>
                <a:schemeClr val="accent6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00" name="Google Shape;100;p1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pic>
        <p:nvPicPr>
          <p:cNvPr id="6" name="Google Shape;908;p32">
            <a:extLst>
              <a:ext uri="{FF2B5EF4-FFF2-40B4-BE49-F238E27FC236}">
                <a16:creationId xmlns:a16="http://schemas.microsoft.com/office/drawing/2014/main" id="{D86A47C3-D2B5-6248-8EF6-669DBE9A5D92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79333" y="1007533"/>
            <a:ext cx="5049951" cy="40136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820475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>
            <a:spLocks noGrp="1"/>
          </p:cNvSpPr>
          <p:nvPr>
            <p:ph type="title"/>
          </p:nvPr>
        </p:nvSpPr>
        <p:spPr>
          <a:xfrm>
            <a:off x="565061" y="116268"/>
            <a:ext cx="7915523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>
              <a:buSzPts val="3000"/>
            </a:pPr>
            <a:br>
              <a:rPr lang="en-IN" sz="3600" dirty="0"/>
            </a:br>
            <a:r>
              <a:rPr lang="en-IN" sz="3600" dirty="0"/>
              <a:t>Assault by Guns Vs Place of Injury</a:t>
            </a:r>
            <a:endParaRPr sz="3600" dirty="0"/>
          </a:p>
        </p:txBody>
      </p:sp>
      <p:sp>
        <p:nvSpPr>
          <p:cNvPr id="99" name="Google Shape;99;p19"/>
          <p:cNvSpPr txBox="1">
            <a:spLocks noGrp="1"/>
          </p:cNvSpPr>
          <p:nvPr>
            <p:ph type="body" idx="1"/>
          </p:nvPr>
        </p:nvSpPr>
        <p:spPr>
          <a:xfrm>
            <a:off x="211461" y="1302577"/>
            <a:ext cx="3183672" cy="218569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 indent="-317500">
              <a:spcBef>
                <a:spcPts val="0"/>
              </a:spcBef>
              <a:buClr>
                <a:srgbClr val="FFFFFF"/>
              </a:buClr>
              <a:buSzPts val="1400"/>
            </a:pPr>
            <a:r>
              <a:rPr lang="en-IN" sz="1600" dirty="0">
                <a:solidFill>
                  <a:schemeClr val="accent6"/>
                </a:solidFill>
              </a:rPr>
              <a:t>An enormous amount of gun assaults 43%, happen at home</a:t>
            </a:r>
          </a:p>
          <a:p>
            <a:pPr marL="0" lvl="0" indent="0">
              <a:spcBef>
                <a:spcPts val="0"/>
              </a:spcBef>
              <a:buNone/>
            </a:pPr>
            <a:endParaRPr lang="en-IN" sz="1600" dirty="0">
              <a:solidFill>
                <a:schemeClr val="accent6"/>
              </a:solidFill>
            </a:endParaRPr>
          </a:p>
          <a:p>
            <a:pPr lvl="0" indent="-317500">
              <a:spcBef>
                <a:spcPts val="0"/>
              </a:spcBef>
              <a:buClr>
                <a:srgbClr val="FFFFFF"/>
              </a:buClr>
              <a:buSzPts val="1400"/>
            </a:pPr>
            <a:r>
              <a:rPr lang="en-IN" sz="1600" dirty="0">
                <a:solidFill>
                  <a:schemeClr val="accent6"/>
                </a:solidFill>
              </a:rPr>
              <a:t>Streets have the second highest number of gun assault cases</a:t>
            </a:r>
          </a:p>
        </p:txBody>
      </p:sp>
      <p:sp>
        <p:nvSpPr>
          <p:cNvPr id="100" name="Google Shape;100;p1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pic>
        <p:nvPicPr>
          <p:cNvPr id="6" name="Google Shape;916;p33">
            <a:extLst>
              <a:ext uri="{FF2B5EF4-FFF2-40B4-BE49-F238E27FC236}">
                <a16:creationId xmlns:a16="http://schemas.microsoft.com/office/drawing/2014/main" id="{BA6475AD-54C5-9743-8A8E-81B83690CC0E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27274" y="972300"/>
            <a:ext cx="5116726" cy="41711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125578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457200" y="282175"/>
            <a:ext cx="63003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72" name="Google Shape;72;p15"/>
          <p:cNvSpPr txBox="1">
            <a:spLocks noGrp="1"/>
          </p:cNvSpPr>
          <p:nvPr>
            <p:ph type="body" idx="1"/>
          </p:nvPr>
        </p:nvSpPr>
        <p:spPr>
          <a:xfrm>
            <a:off x="457200" y="1320325"/>
            <a:ext cx="5275690" cy="276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lnSpc>
                <a:spcPct val="100000"/>
              </a:lnSpc>
              <a:buNone/>
            </a:pPr>
            <a:r>
              <a:rPr lang="en-IN" b="1" dirty="0">
                <a:solidFill>
                  <a:schemeClr val="accent6"/>
                </a:solidFill>
              </a:rPr>
              <a:t>DATASET:</a:t>
            </a:r>
          </a:p>
          <a:p>
            <a:pPr lvl="0" indent="-355600">
              <a:buClr>
                <a:schemeClr val="lt1"/>
              </a:buClr>
              <a:buSzPts val="2000"/>
              <a:buChar char="▫"/>
            </a:pPr>
            <a:r>
              <a:rPr lang="en-IN" dirty="0">
                <a:solidFill>
                  <a:schemeClr val="accent6"/>
                </a:solidFill>
              </a:rPr>
              <a:t>Dataset - CDC  dataset pertaining to death rates across the country</a:t>
            </a:r>
          </a:p>
          <a:p>
            <a:pPr marL="0" lvl="0" indent="0">
              <a:buNone/>
            </a:pPr>
            <a:endParaRPr lang="en-IN" dirty="0">
              <a:solidFill>
                <a:schemeClr val="accent6"/>
              </a:solidFill>
            </a:endParaRPr>
          </a:p>
          <a:p>
            <a:pPr marL="0" lvl="0" indent="0">
              <a:lnSpc>
                <a:spcPct val="100000"/>
              </a:lnSpc>
              <a:buNone/>
            </a:pPr>
            <a:r>
              <a:rPr lang="en-IN" b="1" dirty="0">
                <a:solidFill>
                  <a:schemeClr val="accent6"/>
                </a:solidFill>
              </a:rPr>
              <a:t>AIM:</a:t>
            </a:r>
          </a:p>
          <a:p>
            <a:pPr lvl="0" indent="-355600">
              <a:lnSpc>
                <a:spcPct val="100000"/>
              </a:lnSpc>
              <a:spcBef>
                <a:spcPts val="0"/>
              </a:spcBef>
              <a:buSzPts val="2000"/>
              <a:buChar char="▫"/>
            </a:pPr>
            <a:r>
              <a:rPr lang="en-IN" dirty="0">
                <a:solidFill>
                  <a:schemeClr val="accent6"/>
                </a:solidFill>
              </a:rPr>
              <a:t>To extract meaningful insights and detect trends from data visualizations about gun related deaths</a:t>
            </a:r>
          </a:p>
          <a:p>
            <a:pPr lvl="0" indent="-355600">
              <a:lnSpc>
                <a:spcPct val="100000"/>
              </a:lnSpc>
              <a:spcBef>
                <a:spcPts val="0"/>
              </a:spcBef>
              <a:buSzPts val="2000"/>
              <a:buChar char="▫"/>
            </a:pPr>
            <a:r>
              <a:rPr lang="en-IN" dirty="0">
                <a:solidFill>
                  <a:schemeClr val="accent6"/>
                </a:solidFill>
              </a:rPr>
              <a:t>To detect socio demographic patterns from analysing the dataset</a:t>
            </a:r>
          </a:p>
          <a:p>
            <a:pPr lvl="0" indent="-355600">
              <a:lnSpc>
                <a:spcPct val="100000"/>
              </a:lnSpc>
              <a:spcBef>
                <a:spcPts val="0"/>
              </a:spcBef>
              <a:buSzPts val="2000"/>
              <a:buChar char="▫"/>
            </a:pPr>
            <a:r>
              <a:rPr lang="en-IN" dirty="0">
                <a:solidFill>
                  <a:schemeClr val="accent6"/>
                </a:solidFill>
              </a:rPr>
              <a:t>To </a:t>
            </a:r>
            <a:r>
              <a:rPr lang="en-IN" dirty="0"/>
              <a:t>develop a moderately accurate predictive model that can identify individuals who are more likely than other persons to engage in this form of violence.</a:t>
            </a:r>
            <a:r>
              <a:rPr lang="en-IN" dirty="0">
                <a:solidFill>
                  <a:schemeClr val="accent6"/>
                </a:solidFill>
              </a:rPr>
              <a:t> </a:t>
            </a:r>
          </a:p>
          <a:p>
            <a:pPr lvl="0" indent="-355600">
              <a:lnSpc>
                <a:spcPct val="100000"/>
              </a:lnSpc>
              <a:spcBef>
                <a:spcPts val="0"/>
              </a:spcBef>
              <a:buSzPts val="2000"/>
              <a:buChar char="▫"/>
            </a:pPr>
            <a:endParaRPr lang="en-IN" dirty="0">
              <a:solidFill>
                <a:schemeClr val="accent6"/>
              </a:solidFill>
            </a:endParaRPr>
          </a:p>
          <a:p>
            <a:pPr marL="0" lvl="0" indent="0">
              <a:lnSpc>
                <a:spcPct val="100000"/>
              </a:lnSpc>
              <a:buNone/>
            </a:pPr>
            <a:endParaRPr lang="en-IN" dirty="0">
              <a:solidFill>
                <a:schemeClr val="accent6"/>
              </a:solidFill>
            </a:endParaRPr>
          </a:p>
          <a:p>
            <a:pPr marL="0" lvl="0" indent="0">
              <a:buNone/>
            </a:pPr>
            <a:endParaRPr lang="en-IN" dirty="0">
              <a:solidFill>
                <a:schemeClr val="accent6"/>
              </a:solidFill>
            </a:endParaRPr>
          </a:p>
        </p:txBody>
      </p:sp>
      <p:sp>
        <p:nvSpPr>
          <p:cNvPr id="74" name="Google Shape;74;p1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2"/>
          <p:cNvSpPr txBox="1">
            <a:spLocks noGrp="1"/>
          </p:cNvSpPr>
          <p:nvPr>
            <p:ph type="body" idx="1"/>
          </p:nvPr>
        </p:nvSpPr>
        <p:spPr>
          <a:xfrm>
            <a:off x="397932" y="659925"/>
            <a:ext cx="4174068" cy="1837741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en-IN" b="1" dirty="0">
                <a:solidFill>
                  <a:schemeClr val="accent3"/>
                </a:solidFill>
                <a:latin typeface="Titillium Web"/>
                <a:ea typeface="Titillium Web"/>
                <a:cs typeface="Titillium Web"/>
                <a:sym typeface="Titillium Web"/>
              </a:rPr>
              <a:t>DATA STORAGE</a:t>
            </a:r>
            <a:endParaRPr lang="en-IN" b="1" dirty="0">
              <a:solidFill>
                <a:schemeClr val="accent3"/>
              </a:solidFill>
            </a:endParaRPr>
          </a:p>
          <a:p>
            <a:pPr lvl="0" indent="-317500">
              <a:lnSpc>
                <a:spcPct val="100000"/>
              </a:lnSpc>
              <a:spcBef>
                <a:spcPts val="1200"/>
              </a:spcBef>
              <a:buClr>
                <a:srgbClr val="FFFFFF"/>
              </a:buClr>
              <a:buSzPts val="1400"/>
              <a:buFont typeface="Titillium Web"/>
              <a:buChar char="●"/>
            </a:pPr>
            <a:r>
              <a:rPr lang="en-IN" dirty="0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Downloaded data from Kaggle</a:t>
            </a:r>
          </a:p>
          <a:p>
            <a:pPr lvl="0" indent="-317500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400"/>
              <a:buFont typeface="Titillium Web"/>
              <a:buChar char="●"/>
            </a:pPr>
            <a:r>
              <a:rPr lang="en-IN" dirty="0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Uploaded the .csv files to S3 storage</a:t>
            </a:r>
          </a:p>
          <a:p>
            <a:pPr lvl="0" indent="-317500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400"/>
              <a:buFont typeface="Titillium Web"/>
              <a:buChar char="●"/>
            </a:pPr>
            <a:r>
              <a:rPr lang="en-IN" dirty="0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Used Pig to load the files into HDFS</a:t>
            </a:r>
            <a:endParaRPr lang="en-IN" dirty="0">
              <a:solidFill>
                <a:schemeClr val="accent6"/>
              </a:solidFill>
            </a:endParaRPr>
          </a:p>
          <a:p>
            <a:pPr marL="0" lvl="0" indent="0">
              <a:lnSpc>
                <a:spcPct val="150000"/>
              </a:lnSpc>
              <a:spcBef>
                <a:spcPts val="0"/>
              </a:spcBef>
              <a:buNone/>
            </a:pPr>
            <a:endParaRPr lang="en-IN" b="1" dirty="0">
              <a:solidFill>
                <a:schemeClr val="accent6"/>
              </a:solidFill>
            </a:endParaRPr>
          </a:p>
          <a:p>
            <a:pPr marL="0" lvl="0" indent="0">
              <a:lnSpc>
                <a:spcPct val="150000"/>
              </a:lnSpc>
              <a:spcBef>
                <a:spcPts val="1200"/>
              </a:spcBef>
              <a:buNone/>
            </a:pPr>
            <a:r>
              <a:rPr lang="en-IN" b="1" dirty="0">
                <a:solidFill>
                  <a:schemeClr val="accent3"/>
                </a:solidFill>
                <a:latin typeface="Titillium Web"/>
                <a:ea typeface="Titillium Web"/>
                <a:cs typeface="Titillium Web"/>
                <a:sym typeface="Titillium Web"/>
              </a:rPr>
              <a:t>DATA PRE-PROCESSING</a:t>
            </a:r>
            <a:endParaRPr lang="en-IN" b="1" dirty="0">
              <a:solidFill>
                <a:schemeClr val="accent3"/>
              </a:solidFill>
            </a:endParaRPr>
          </a:p>
          <a:p>
            <a:pPr lvl="0" indent="-317500">
              <a:lnSpc>
                <a:spcPct val="100000"/>
              </a:lnSpc>
              <a:spcBef>
                <a:spcPts val="1200"/>
              </a:spcBef>
              <a:buClr>
                <a:srgbClr val="FFFFFF"/>
              </a:buClr>
              <a:buSzPts val="1400"/>
              <a:buFont typeface="Titillium Web"/>
              <a:buChar char="●"/>
            </a:pPr>
            <a:r>
              <a:rPr lang="en-IN" dirty="0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Stored this csv file into Databricks</a:t>
            </a:r>
          </a:p>
          <a:p>
            <a:pPr lvl="0" indent="-317500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400"/>
              <a:buFont typeface="Titillium Web"/>
              <a:buChar char="●"/>
            </a:pPr>
            <a:r>
              <a:rPr lang="en-IN" dirty="0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Split data into test and training</a:t>
            </a:r>
          </a:p>
          <a:p>
            <a:pPr lvl="0" indent="-317500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400"/>
              <a:buFont typeface="Titillium Web"/>
              <a:buChar char="●"/>
            </a:pPr>
            <a:r>
              <a:rPr lang="en-IN" dirty="0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Started </a:t>
            </a:r>
            <a:r>
              <a:rPr lang="en-IN" dirty="0" err="1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pyspark</a:t>
            </a:r>
            <a:r>
              <a:rPr lang="en-IN" dirty="0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 modelling</a:t>
            </a:r>
          </a:p>
          <a:p>
            <a:pPr lvl="0" indent="-317500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400"/>
              <a:buFont typeface="Titillium Web"/>
              <a:buChar char="●"/>
            </a:pPr>
            <a:r>
              <a:rPr lang="en-IN" dirty="0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Ran multiple algorithms and found Random Forest to be the best</a:t>
            </a:r>
          </a:p>
          <a:p>
            <a:pPr marL="0" lvl="0" indent="0">
              <a:spcBef>
                <a:spcPts val="0"/>
              </a:spcBef>
              <a:buNone/>
            </a:pPr>
            <a:endParaRPr lang="en-IN" dirty="0">
              <a:solidFill>
                <a:schemeClr val="accent6"/>
              </a:solidFill>
            </a:endParaRPr>
          </a:p>
        </p:txBody>
      </p:sp>
      <p:sp>
        <p:nvSpPr>
          <p:cNvPr id="137" name="Google Shape;137;p22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sp>
        <p:nvSpPr>
          <p:cNvPr id="11" name="Google Shape;134;p22">
            <a:extLst>
              <a:ext uri="{FF2B5EF4-FFF2-40B4-BE49-F238E27FC236}">
                <a16:creationId xmlns:a16="http://schemas.microsoft.com/office/drawing/2014/main" id="{88330C94-ED5A-AC40-AAA6-4C27A995D022}"/>
              </a:ext>
            </a:extLst>
          </p:cNvPr>
          <p:cNvSpPr txBox="1">
            <a:spLocks/>
          </p:cNvSpPr>
          <p:nvPr/>
        </p:nvSpPr>
        <p:spPr>
          <a:xfrm>
            <a:off x="4580866" y="420742"/>
            <a:ext cx="4174068" cy="18377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uli Regular"/>
              <a:buChar char="●"/>
              <a:defRPr sz="1600" b="0" i="0" u="none" strike="noStrike" cap="none">
                <a:solidFill>
                  <a:schemeClr val="dk1"/>
                </a:solidFill>
                <a:latin typeface="Muli Regular"/>
                <a:ea typeface="Muli Regular"/>
                <a:cs typeface="Muli Regular"/>
                <a:sym typeface="Muli Regular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Muli Regular"/>
              <a:buChar char="○"/>
              <a:defRPr sz="1600" b="0" i="0" u="none" strike="noStrike" cap="none">
                <a:solidFill>
                  <a:schemeClr val="dk1"/>
                </a:solidFill>
                <a:latin typeface="Muli Regular"/>
                <a:ea typeface="Muli Regular"/>
                <a:cs typeface="Muli Regular"/>
                <a:sym typeface="Muli Regular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Muli Regular"/>
              <a:buChar char="■"/>
              <a:defRPr sz="1600" b="0" i="0" u="none" strike="noStrike" cap="none">
                <a:solidFill>
                  <a:schemeClr val="dk1"/>
                </a:solidFill>
                <a:latin typeface="Muli Regular"/>
                <a:ea typeface="Muli Regular"/>
                <a:cs typeface="Muli Regular"/>
                <a:sym typeface="Muli Regular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uli Regular"/>
              <a:buChar char="●"/>
              <a:defRPr sz="1600" b="0" i="0" u="none" strike="noStrike" cap="none">
                <a:solidFill>
                  <a:schemeClr val="dk1"/>
                </a:solidFill>
                <a:latin typeface="Muli Regular"/>
                <a:ea typeface="Muli Regular"/>
                <a:cs typeface="Muli Regular"/>
                <a:sym typeface="Muli Regular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uli Regular"/>
              <a:buChar char="○"/>
              <a:defRPr sz="1600" b="0" i="0" u="none" strike="noStrike" cap="none">
                <a:solidFill>
                  <a:schemeClr val="dk1"/>
                </a:solidFill>
                <a:latin typeface="Muli Regular"/>
                <a:ea typeface="Muli Regular"/>
                <a:cs typeface="Muli Regular"/>
                <a:sym typeface="Muli Regular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uli Regular"/>
              <a:buChar char="■"/>
              <a:defRPr sz="1600" b="0" i="0" u="none" strike="noStrike" cap="none">
                <a:solidFill>
                  <a:schemeClr val="dk1"/>
                </a:solidFill>
                <a:latin typeface="Muli Regular"/>
                <a:ea typeface="Muli Regular"/>
                <a:cs typeface="Muli Regular"/>
                <a:sym typeface="Muli Regular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uli Regular"/>
              <a:buChar char="●"/>
              <a:defRPr sz="1600" b="0" i="0" u="none" strike="noStrike" cap="none">
                <a:solidFill>
                  <a:schemeClr val="dk1"/>
                </a:solidFill>
                <a:latin typeface="Muli Regular"/>
                <a:ea typeface="Muli Regular"/>
                <a:cs typeface="Muli Regular"/>
                <a:sym typeface="Muli Regular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uli Regular"/>
              <a:buChar char="○"/>
              <a:defRPr sz="1600" b="0" i="0" u="none" strike="noStrike" cap="none">
                <a:solidFill>
                  <a:schemeClr val="dk1"/>
                </a:solidFill>
                <a:latin typeface="Muli Regular"/>
                <a:ea typeface="Muli Regular"/>
                <a:cs typeface="Muli Regular"/>
                <a:sym typeface="Muli Regular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uli Regular"/>
              <a:buChar char="■"/>
              <a:defRPr sz="1600" b="0" i="0" u="none" strike="noStrike" cap="none">
                <a:solidFill>
                  <a:schemeClr val="dk1"/>
                </a:solidFill>
                <a:latin typeface="Muli Regular"/>
                <a:ea typeface="Muli Regular"/>
                <a:cs typeface="Muli Regular"/>
                <a:sym typeface="Muli Regular"/>
              </a:defRPr>
            </a:lvl9pPr>
          </a:lstStyle>
          <a:p>
            <a:pPr marL="0" lvl="0" indent="0">
              <a:lnSpc>
                <a:spcPct val="150000"/>
              </a:lnSpc>
              <a:spcBef>
                <a:spcPts val="1200"/>
              </a:spcBef>
              <a:buNone/>
            </a:pPr>
            <a:r>
              <a:rPr lang="en-IN" b="1" dirty="0">
                <a:solidFill>
                  <a:schemeClr val="accent3"/>
                </a:solidFill>
                <a:latin typeface="Titillium Web"/>
                <a:ea typeface="Titillium Web"/>
                <a:cs typeface="Titillium Web"/>
                <a:sym typeface="Titillium Web"/>
              </a:rPr>
              <a:t>MODELLING</a:t>
            </a:r>
            <a:endParaRPr lang="en-IN" sz="1200" b="1" dirty="0">
              <a:solidFill>
                <a:schemeClr val="accent3"/>
              </a:solidFill>
            </a:endParaRPr>
          </a:p>
          <a:p>
            <a:pPr lvl="0" indent="-317500">
              <a:lnSpc>
                <a:spcPct val="100000"/>
              </a:lnSpc>
              <a:spcBef>
                <a:spcPts val="1200"/>
              </a:spcBef>
              <a:buClr>
                <a:srgbClr val="FFFFFF"/>
              </a:buClr>
              <a:buSzPts val="1400"/>
              <a:buFont typeface="Titillium Web"/>
              <a:buChar char="●"/>
            </a:pPr>
            <a:r>
              <a:rPr lang="en-IN" dirty="0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Data Cleaning</a:t>
            </a:r>
          </a:p>
          <a:p>
            <a:pPr lvl="0" indent="-317500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400"/>
              <a:buFont typeface="Titillium Web"/>
              <a:buChar char="●"/>
            </a:pPr>
            <a:r>
              <a:rPr lang="en-IN" dirty="0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Merged the education levels using pandas</a:t>
            </a:r>
          </a:p>
          <a:p>
            <a:pPr lvl="0" indent="-317500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400"/>
              <a:buFont typeface="Titillium Web"/>
              <a:buChar char="●"/>
            </a:pPr>
            <a:r>
              <a:rPr lang="en-IN" dirty="0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Handled null values and dropped unimportant columns </a:t>
            </a:r>
            <a:endParaRPr lang="en-IN" sz="1200" dirty="0">
              <a:solidFill>
                <a:schemeClr val="accent6"/>
              </a:solidFill>
            </a:endParaRPr>
          </a:p>
          <a:p>
            <a:pPr marL="0" lvl="0" indent="0">
              <a:lnSpc>
                <a:spcPct val="150000"/>
              </a:lnSpc>
              <a:spcBef>
                <a:spcPts val="0"/>
              </a:spcBef>
              <a:buNone/>
            </a:pPr>
            <a:endParaRPr lang="en-IN" b="1" dirty="0">
              <a:solidFill>
                <a:schemeClr val="accent6"/>
              </a:solidFill>
            </a:endParaRPr>
          </a:p>
          <a:p>
            <a:pPr marL="0" lvl="0" indent="0">
              <a:lnSpc>
                <a:spcPct val="150000"/>
              </a:lnSpc>
              <a:spcBef>
                <a:spcPts val="1200"/>
              </a:spcBef>
              <a:buClr>
                <a:schemeClr val="dk1"/>
              </a:buClr>
              <a:buSzPts val="1100"/>
              <a:buNone/>
            </a:pPr>
            <a:r>
              <a:rPr lang="en-IN" b="1" dirty="0">
                <a:solidFill>
                  <a:schemeClr val="accent3"/>
                </a:solidFill>
                <a:latin typeface="Titillium Web"/>
                <a:ea typeface="Titillium Web"/>
                <a:cs typeface="Titillium Web"/>
                <a:sym typeface="Titillium Web"/>
              </a:rPr>
              <a:t>TABLEAU LINK</a:t>
            </a:r>
            <a:endParaRPr lang="en-IN" sz="1200" b="1" dirty="0">
              <a:solidFill>
                <a:schemeClr val="accent3"/>
              </a:solidFill>
            </a:endParaRPr>
          </a:p>
          <a:p>
            <a:pPr lvl="0" indent="-317500">
              <a:lnSpc>
                <a:spcPct val="100000"/>
              </a:lnSpc>
              <a:spcBef>
                <a:spcPts val="1200"/>
              </a:spcBef>
              <a:buClr>
                <a:srgbClr val="FFFFFF"/>
              </a:buClr>
              <a:buSzPts val="1400"/>
              <a:buFont typeface="Titillium Web"/>
              <a:buChar char="●"/>
            </a:pPr>
            <a:r>
              <a:rPr lang="en-IN" dirty="0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By leveraging tableau EMR Hive connector, established connection with hive external table.</a:t>
            </a:r>
          </a:p>
          <a:p>
            <a:pPr lvl="0" indent="-317500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400"/>
              <a:buFont typeface="Titillium Web"/>
              <a:buChar char="●"/>
            </a:pPr>
            <a:r>
              <a:rPr lang="en-IN" dirty="0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Using Tableau, gained insights on the dataset. </a:t>
            </a:r>
            <a:endParaRPr lang="en-IN" sz="1200" dirty="0">
              <a:solidFill>
                <a:schemeClr val="accent6"/>
              </a:solidFill>
            </a:endParaRPr>
          </a:p>
          <a:p>
            <a:pPr marL="0" lvl="0" indent="0">
              <a:buNone/>
            </a:pPr>
            <a:endParaRPr lang="en-IN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30353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457200" y="282175"/>
            <a:ext cx="63003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Technical details</a:t>
            </a:r>
            <a:endParaRPr dirty="0"/>
          </a:p>
        </p:txBody>
      </p:sp>
      <p:sp>
        <p:nvSpPr>
          <p:cNvPr id="72" name="Google Shape;72;p15"/>
          <p:cNvSpPr txBox="1">
            <a:spLocks noGrp="1"/>
          </p:cNvSpPr>
          <p:nvPr>
            <p:ph type="body" idx="1"/>
          </p:nvPr>
        </p:nvSpPr>
        <p:spPr>
          <a:xfrm>
            <a:off x="457200" y="1320325"/>
            <a:ext cx="5275690" cy="276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buNone/>
            </a:pPr>
            <a:r>
              <a:rPr lang="en-IN" dirty="0">
                <a:solidFill>
                  <a:schemeClr val="accent6"/>
                </a:solidFill>
              </a:rPr>
              <a:t>Tools Used:</a:t>
            </a:r>
          </a:p>
          <a:p>
            <a:pPr lvl="0" indent="-355600">
              <a:buClr>
                <a:schemeClr val="lt1"/>
              </a:buClr>
              <a:buSzPts val="2000"/>
              <a:buChar char="▫"/>
            </a:pPr>
            <a:r>
              <a:rPr lang="en-IN" dirty="0">
                <a:solidFill>
                  <a:schemeClr val="accent6"/>
                </a:solidFill>
              </a:rPr>
              <a:t>Data Storage - AWS  S3</a:t>
            </a:r>
          </a:p>
          <a:p>
            <a:pPr lvl="0" indent="-355600">
              <a:spcBef>
                <a:spcPts val="0"/>
              </a:spcBef>
              <a:buClr>
                <a:schemeClr val="lt1"/>
              </a:buClr>
              <a:buSzPts val="2000"/>
              <a:buChar char="▫"/>
            </a:pPr>
            <a:r>
              <a:rPr lang="en-IN" dirty="0">
                <a:solidFill>
                  <a:schemeClr val="accent6"/>
                </a:solidFill>
              </a:rPr>
              <a:t>Data Visualization - Tableau</a:t>
            </a:r>
          </a:p>
          <a:p>
            <a:pPr lvl="0" indent="-355600">
              <a:spcBef>
                <a:spcPts val="0"/>
              </a:spcBef>
              <a:buClr>
                <a:schemeClr val="lt1"/>
              </a:buClr>
              <a:buSzPts val="2000"/>
              <a:buChar char="▫"/>
            </a:pPr>
            <a:r>
              <a:rPr lang="en-IN" dirty="0">
                <a:solidFill>
                  <a:schemeClr val="accent6"/>
                </a:solidFill>
              </a:rPr>
              <a:t>Modelling - </a:t>
            </a:r>
            <a:r>
              <a:rPr lang="en-IN" dirty="0" err="1">
                <a:solidFill>
                  <a:schemeClr val="accent6"/>
                </a:solidFill>
              </a:rPr>
              <a:t>Pyspark</a:t>
            </a:r>
            <a:endParaRPr lang="en-IN" dirty="0">
              <a:solidFill>
                <a:schemeClr val="accent6"/>
              </a:solidFill>
            </a:endParaRPr>
          </a:p>
          <a:p>
            <a:pPr lvl="0" indent="0">
              <a:buNone/>
            </a:pPr>
            <a:endParaRPr lang="en-IN" dirty="0">
              <a:solidFill>
                <a:schemeClr val="accent6"/>
              </a:solidFill>
            </a:endParaRPr>
          </a:p>
          <a:p>
            <a:pPr marL="0" lvl="0" indent="0">
              <a:buNone/>
            </a:pPr>
            <a:r>
              <a:rPr lang="en-IN" dirty="0">
                <a:solidFill>
                  <a:schemeClr val="accent6"/>
                </a:solidFill>
              </a:rPr>
              <a:t>Pre-processing:</a:t>
            </a:r>
          </a:p>
          <a:p>
            <a:pPr lvl="0" indent="-355600">
              <a:buSzPts val="2000"/>
              <a:buChar char="▫"/>
            </a:pPr>
            <a:r>
              <a:rPr lang="en-IN" dirty="0">
                <a:solidFill>
                  <a:schemeClr val="accent6"/>
                </a:solidFill>
              </a:rPr>
              <a:t>Standardized the education recode</a:t>
            </a:r>
          </a:p>
          <a:p>
            <a:pPr lvl="0" indent="-355600">
              <a:spcBef>
                <a:spcPts val="0"/>
              </a:spcBef>
              <a:buSzPts val="2000"/>
              <a:buChar char="▫"/>
            </a:pPr>
            <a:r>
              <a:rPr lang="en-IN" dirty="0">
                <a:solidFill>
                  <a:schemeClr val="accent6"/>
                </a:solidFill>
              </a:rPr>
              <a:t>Dropped columns which have more than 70% of missing data</a:t>
            </a:r>
          </a:p>
          <a:p>
            <a:pPr marL="0" lvl="0" indent="0">
              <a:buNone/>
            </a:pPr>
            <a:endParaRPr lang="en-IN" dirty="0">
              <a:solidFill>
                <a:schemeClr val="accent6"/>
              </a:solidFill>
            </a:endParaRPr>
          </a:p>
          <a:p>
            <a:pPr marL="0" lvl="0" indent="0">
              <a:buNone/>
            </a:pPr>
            <a:endParaRPr lang="en-IN" dirty="0">
              <a:solidFill>
                <a:schemeClr val="accent6"/>
              </a:solidFill>
            </a:endParaRPr>
          </a:p>
          <a:p>
            <a:pPr marL="0" lvl="0" indent="0">
              <a:buNone/>
            </a:pPr>
            <a:endParaRPr lang="en-IN" dirty="0">
              <a:solidFill>
                <a:schemeClr val="accent6"/>
              </a:solidFill>
            </a:endParaRPr>
          </a:p>
        </p:txBody>
      </p:sp>
      <p:sp>
        <p:nvSpPr>
          <p:cNvPr id="74" name="Google Shape;74;p1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224571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>
            <a:spLocks noGrp="1"/>
          </p:cNvSpPr>
          <p:nvPr>
            <p:ph type="ctrTitle"/>
          </p:nvPr>
        </p:nvSpPr>
        <p:spPr>
          <a:xfrm>
            <a:off x="685800" y="1811950"/>
            <a:ext cx="49731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Visualizing the data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>
            <a:spLocks noGrp="1"/>
          </p:cNvSpPr>
          <p:nvPr>
            <p:ph type="title"/>
          </p:nvPr>
        </p:nvSpPr>
        <p:spPr>
          <a:xfrm>
            <a:off x="418837" y="532642"/>
            <a:ext cx="7915523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Percent of Male and Female deaths</a:t>
            </a:r>
            <a:endParaRPr sz="3600" dirty="0"/>
          </a:p>
        </p:txBody>
      </p:sp>
      <p:sp>
        <p:nvSpPr>
          <p:cNvPr id="99" name="Google Shape;99;p19"/>
          <p:cNvSpPr txBox="1">
            <a:spLocks noGrp="1"/>
          </p:cNvSpPr>
          <p:nvPr>
            <p:ph type="body" idx="1"/>
          </p:nvPr>
        </p:nvSpPr>
        <p:spPr>
          <a:xfrm>
            <a:off x="56013" y="1302577"/>
            <a:ext cx="4030957" cy="186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 lang="en-IN" sz="1600" dirty="0">
              <a:solidFill>
                <a:schemeClr val="accent6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lvl="0" indent="-317500">
              <a:spcBef>
                <a:spcPts val="0"/>
              </a:spcBef>
              <a:buClr>
                <a:srgbClr val="FFFFFF"/>
              </a:buClr>
              <a:buSzPts val="1400"/>
              <a:buFont typeface="Titillium Web"/>
              <a:buChar char="●"/>
            </a:pPr>
            <a:r>
              <a:rPr lang="en-IN" sz="1600" dirty="0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Approximately twice the number of men die via accidents when compared to women</a:t>
            </a:r>
          </a:p>
          <a:p>
            <a:pPr marL="0" lvl="0" indent="0">
              <a:spcBef>
                <a:spcPts val="0"/>
              </a:spcBef>
              <a:buNone/>
            </a:pPr>
            <a:endParaRPr lang="en-IN" sz="1600" dirty="0">
              <a:solidFill>
                <a:schemeClr val="accent6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lvl="0" indent="-317500">
              <a:spcBef>
                <a:spcPts val="0"/>
              </a:spcBef>
              <a:buClr>
                <a:srgbClr val="FFFFFF"/>
              </a:buClr>
              <a:buSzPts val="1400"/>
              <a:buFont typeface="Titillium Web"/>
              <a:buChar char="●"/>
            </a:pPr>
            <a:r>
              <a:rPr lang="en-IN" sz="1600" dirty="0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The number of men committing suicide is about four times the number of women committing suicide.</a:t>
            </a:r>
          </a:p>
        </p:txBody>
      </p:sp>
      <p:sp>
        <p:nvSpPr>
          <p:cNvPr id="100" name="Google Shape;100;p1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6" name="Google Shape;807;p19">
            <a:extLst>
              <a:ext uri="{FF2B5EF4-FFF2-40B4-BE49-F238E27FC236}">
                <a16:creationId xmlns:a16="http://schemas.microsoft.com/office/drawing/2014/main" id="{128435A1-F9E4-7B48-92D5-9E7C0A286E0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6599" y="961342"/>
            <a:ext cx="4652685" cy="412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>
            <a:spLocks noGrp="1"/>
          </p:cNvSpPr>
          <p:nvPr>
            <p:ph type="title"/>
          </p:nvPr>
        </p:nvSpPr>
        <p:spPr>
          <a:xfrm>
            <a:off x="458593" y="71466"/>
            <a:ext cx="7915523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Age versus cause of death</a:t>
            </a:r>
            <a:endParaRPr sz="3600" dirty="0"/>
          </a:p>
        </p:txBody>
      </p:sp>
      <p:sp>
        <p:nvSpPr>
          <p:cNvPr id="99" name="Google Shape;99;p19"/>
          <p:cNvSpPr txBox="1">
            <a:spLocks noGrp="1"/>
          </p:cNvSpPr>
          <p:nvPr>
            <p:ph type="body" idx="1"/>
          </p:nvPr>
        </p:nvSpPr>
        <p:spPr>
          <a:xfrm>
            <a:off x="56014" y="1302577"/>
            <a:ext cx="3609538" cy="186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 indent="-317500">
              <a:spcBef>
                <a:spcPts val="0"/>
              </a:spcBef>
              <a:buClr>
                <a:srgbClr val="FFFFFF"/>
              </a:buClr>
              <a:buSzPts val="1400"/>
              <a:buFont typeface="Titillium Web"/>
              <a:buChar char="●"/>
            </a:pPr>
            <a:r>
              <a:rPr lang="en-IN" sz="1600" dirty="0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About 42% of people between 15-24 died due to accidents</a:t>
            </a:r>
          </a:p>
          <a:p>
            <a:pPr marL="0" lvl="0" indent="0">
              <a:spcBef>
                <a:spcPts val="0"/>
              </a:spcBef>
              <a:buNone/>
            </a:pPr>
            <a:endParaRPr lang="en-IN" sz="1600" dirty="0">
              <a:solidFill>
                <a:schemeClr val="accent6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lvl="0" indent="-317500">
              <a:spcBef>
                <a:spcPts val="0"/>
              </a:spcBef>
              <a:buClr>
                <a:srgbClr val="FFFFFF"/>
              </a:buClr>
              <a:buSzPts val="1400"/>
              <a:buFont typeface="Titillium Web"/>
              <a:buChar char="●"/>
            </a:pPr>
            <a:r>
              <a:rPr lang="en-IN" sz="1600" dirty="0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Highest number of suicides and death by homicides is also seen among this group</a:t>
            </a:r>
          </a:p>
          <a:p>
            <a:pPr marL="0" lvl="0" indent="0">
              <a:spcBef>
                <a:spcPts val="0"/>
              </a:spcBef>
              <a:buNone/>
            </a:pPr>
            <a:endParaRPr lang="en-IN" sz="1600" dirty="0">
              <a:solidFill>
                <a:schemeClr val="accent6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lvl="0" indent="-317500">
              <a:spcBef>
                <a:spcPts val="0"/>
              </a:spcBef>
              <a:buClr>
                <a:srgbClr val="FFFFFF"/>
              </a:buClr>
              <a:buSzPts val="1400"/>
              <a:buFont typeface="Titillium Web"/>
              <a:buChar char="●"/>
            </a:pPr>
            <a:r>
              <a:rPr lang="en-IN" sz="1600" dirty="0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This group also has the least number of natural deaths</a:t>
            </a:r>
          </a:p>
          <a:p>
            <a:pPr marL="0" lvl="0" indent="0">
              <a:spcBef>
                <a:spcPts val="0"/>
              </a:spcBef>
              <a:buNone/>
            </a:pPr>
            <a:endParaRPr lang="en-IN" sz="1600" dirty="0">
              <a:solidFill>
                <a:schemeClr val="accent6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0" lvl="0" indent="0">
              <a:spcBef>
                <a:spcPts val="0"/>
              </a:spcBef>
              <a:buNone/>
            </a:pPr>
            <a:endParaRPr lang="en-IN" sz="1600" dirty="0">
              <a:solidFill>
                <a:schemeClr val="accent6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  <p:sp>
        <p:nvSpPr>
          <p:cNvPr id="100" name="Google Shape;100;p1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7" name="Google Shape;814;p20">
            <a:extLst>
              <a:ext uri="{FF2B5EF4-FFF2-40B4-BE49-F238E27FC236}">
                <a16:creationId xmlns:a16="http://schemas.microsoft.com/office/drawing/2014/main" id="{8EDE8EAE-7655-414E-B435-71CF136C9824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22131" y="1021150"/>
            <a:ext cx="5165856" cy="412230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791880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>
            <a:spLocks noGrp="1"/>
          </p:cNvSpPr>
          <p:nvPr>
            <p:ph type="title"/>
          </p:nvPr>
        </p:nvSpPr>
        <p:spPr>
          <a:xfrm>
            <a:off x="323421" y="99277"/>
            <a:ext cx="7915523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Gun violence vs place of injury</a:t>
            </a:r>
            <a:endParaRPr sz="3600" dirty="0"/>
          </a:p>
        </p:txBody>
      </p:sp>
      <p:sp>
        <p:nvSpPr>
          <p:cNvPr id="99" name="Google Shape;99;p19"/>
          <p:cNvSpPr txBox="1">
            <a:spLocks noGrp="1"/>
          </p:cNvSpPr>
          <p:nvPr>
            <p:ph type="body" idx="1"/>
          </p:nvPr>
        </p:nvSpPr>
        <p:spPr>
          <a:xfrm>
            <a:off x="56013" y="1302577"/>
            <a:ext cx="3514123" cy="186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 indent="-317500">
              <a:spcBef>
                <a:spcPts val="0"/>
              </a:spcBef>
              <a:buClr>
                <a:srgbClr val="FFFFFF"/>
              </a:buClr>
              <a:buSzPts val="1400"/>
              <a:buFont typeface="Titillium Web"/>
              <a:buChar char="●"/>
            </a:pPr>
            <a:r>
              <a:rPr lang="en-IN" sz="1600" dirty="0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Alarming amount of 65% gun violence deaths happen at Home</a:t>
            </a:r>
          </a:p>
          <a:p>
            <a:pPr marL="0" lvl="0" indent="0">
              <a:spcBef>
                <a:spcPts val="0"/>
              </a:spcBef>
              <a:buNone/>
            </a:pPr>
            <a:endParaRPr lang="en-IN" sz="1600" dirty="0">
              <a:solidFill>
                <a:schemeClr val="accent6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0" lvl="0" indent="0">
              <a:spcBef>
                <a:spcPts val="0"/>
              </a:spcBef>
              <a:buNone/>
            </a:pPr>
            <a:endParaRPr lang="en-IN" sz="1600" dirty="0">
              <a:solidFill>
                <a:schemeClr val="accent6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lvl="0" indent="-317500">
              <a:spcBef>
                <a:spcPts val="0"/>
              </a:spcBef>
              <a:buClr>
                <a:srgbClr val="FFFFFF"/>
              </a:buClr>
              <a:buSzPts val="1400"/>
              <a:buFont typeface="Titillium Web"/>
              <a:buChar char="●"/>
            </a:pPr>
            <a:r>
              <a:rPr lang="en-IN" sz="1600" dirty="0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43% of total gun assaults also took place at home</a:t>
            </a:r>
          </a:p>
        </p:txBody>
      </p:sp>
      <p:sp>
        <p:nvSpPr>
          <p:cNvPr id="100" name="Google Shape;100;p1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pic>
        <p:nvPicPr>
          <p:cNvPr id="7" name="Google Shape;822;p21">
            <a:extLst>
              <a:ext uri="{FF2B5EF4-FFF2-40B4-BE49-F238E27FC236}">
                <a16:creationId xmlns:a16="http://schemas.microsoft.com/office/drawing/2014/main" id="{E3523079-DA7B-4048-8213-7D142E384EB8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82762" y="1004723"/>
            <a:ext cx="5305225" cy="40395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420651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>
            <a:spLocks noGrp="1"/>
          </p:cNvSpPr>
          <p:nvPr>
            <p:ph type="title"/>
          </p:nvPr>
        </p:nvSpPr>
        <p:spPr>
          <a:xfrm>
            <a:off x="379081" y="100140"/>
            <a:ext cx="7915523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Education vs type of death</a:t>
            </a:r>
            <a:endParaRPr sz="3600" dirty="0"/>
          </a:p>
        </p:txBody>
      </p:sp>
      <p:sp>
        <p:nvSpPr>
          <p:cNvPr id="99" name="Google Shape;99;p19"/>
          <p:cNvSpPr txBox="1">
            <a:spLocks noGrp="1"/>
          </p:cNvSpPr>
          <p:nvPr>
            <p:ph type="body" idx="1"/>
          </p:nvPr>
        </p:nvSpPr>
        <p:spPr>
          <a:xfrm>
            <a:off x="56014" y="1302577"/>
            <a:ext cx="3219924" cy="186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 indent="-317500">
              <a:spcBef>
                <a:spcPts val="0"/>
              </a:spcBef>
              <a:buClr>
                <a:srgbClr val="FFFFFF"/>
              </a:buClr>
              <a:buSzPts val="1400"/>
              <a:buFont typeface="Titillium Web"/>
              <a:buChar char="●"/>
            </a:pPr>
            <a:r>
              <a:rPr lang="en-IN" sz="1600" dirty="0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People who did not complete college is 2.5 times more likely to suicide by a gun than get assaulted.</a:t>
            </a:r>
          </a:p>
          <a:p>
            <a:pPr lvl="0" indent="0">
              <a:spcBef>
                <a:spcPts val="0"/>
              </a:spcBef>
              <a:buNone/>
            </a:pPr>
            <a:endParaRPr lang="en-IN" sz="1600" dirty="0">
              <a:solidFill>
                <a:schemeClr val="accent6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lvl="0" indent="-317500">
              <a:spcBef>
                <a:spcPts val="0"/>
              </a:spcBef>
              <a:buClr>
                <a:srgbClr val="FFFFFF"/>
              </a:buClr>
              <a:buSzPts val="1400"/>
              <a:buFont typeface="Titillium Web"/>
              <a:buChar char="●"/>
            </a:pPr>
            <a:r>
              <a:rPr lang="en-IN" sz="1600" dirty="0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Lower the education level higher the chances of dying by gun assault </a:t>
            </a:r>
          </a:p>
        </p:txBody>
      </p:sp>
      <p:sp>
        <p:nvSpPr>
          <p:cNvPr id="100" name="Google Shape;100;p1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960598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>
            <a:spLocks noGrp="1"/>
          </p:cNvSpPr>
          <p:nvPr>
            <p:ph type="title"/>
          </p:nvPr>
        </p:nvSpPr>
        <p:spPr>
          <a:xfrm>
            <a:off x="426788" y="127175"/>
            <a:ext cx="7915523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Sex vs Education vs Age</a:t>
            </a:r>
            <a:endParaRPr sz="3600" dirty="0"/>
          </a:p>
        </p:txBody>
      </p:sp>
      <p:sp>
        <p:nvSpPr>
          <p:cNvPr id="99" name="Google Shape;99;p19"/>
          <p:cNvSpPr txBox="1">
            <a:spLocks noGrp="1"/>
          </p:cNvSpPr>
          <p:nvPr>
            <p:ph type="body" idx="1"/>
          </p:nvPr>
        </p:nvSpPr>
        <p:spPr>
          <a:xfrm>
            <a:off x="0" y="1072327"/>
            <a:ext cx="4873796" cy="186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 lang="en-IN" sz="1600" dirty="0">
              <a:solidFill>
                <a:schemeClr val="accent6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lvl="0" indent="-317500">
              <a:spcBef>
                <a:spcPts val="0"/>
              </a:spcBef>
              <a:buClr>
                <a:srgbClr val="FFFFFF"/>
              </a:buClr>
              <a:buSzPts val="1400"/>
              <a:buFont typeface="Titillium Web"/>
              <a:buChar char="●"/>
            </a:pPr>
            <a:r>
              <a:rPr lang="en-IN" sz="1600" dirty="0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The average age of male whose education level is less than 8th grade dying in a gun assault is 21.58</a:t>
            </a:r>
          </a:p>
          <a:p>
            <a:pPr marL="914400" lvl="0" indent="0">
              <a:spcBef>
                <a:spcPts val="0"/>
              </a:spcBef>
              <a:buNone/>
            </a:pPr>
            <a:endParaRPr lang="en-IN" sz="1600" dirty="0">
              <a:solidFill>
                <a:schemeClr val="accent6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lvl="0" indent="-317500">
              <a:spcBef>
                <a:spcPts val="0"/>
              </a:spcBef>
              <a:buClr>
                <a:srgbClr val="FFFFFF"/>
              </a:buClr>
              <a:buSzPts val="1400"/>
              <a:buFont typeface="Titillium Web"/>
              <a:buChar char="●"/>
            </a:pPr>
            <a:r>
              <a:rPr lang="en-IN" sz="1600" dirty="0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The average age of female whose education level is less than 8th grade dying in a gun assault is 27</a:t>
            </a:r>
          </a:p>
          <a:p>
            <a:pPr marL="914400" lvl="0" indent="0">
              <a:spcBef>
                <a:spcPts val="0"/>
              </a:spcBef>
              <a:buNone/>
            </a:pPr>
            <a:endParaRPr lang="en-IN" sz="1600" dirty="0">
              <a:solidFill>
                <a:schemeClr val="accent6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lvl="0" indent="-317500">
              <a:spcBef>
                <a:spcPts val="0"/>
              </a:spcBef>
              <a:buClr>
                <a:srgbClr val="FFFFFF"/>
              </a:buClr>
              <a:buSzPts val="1400"/>
              <a:buFont typeface="Titillium Web"/>
              <a:buChar char="●"/>
            </a:pPr>
            <a:r>
              <a:rPr lang="en-IN" sz="1600" dirty="0">
                <a:solidFill>
                  <a:schemeClr val="accent6"/>
                </a:solidFill>
                <a:latin typeface="Titillium Web"/>
                <a:ea typeface="Titillium Web"/>
                <a:cs typeface="Titillium Web"/>
                <a:sym typeface="Titillium Web"/>
              </a:rPr>
              <a:t>The average age of death due to Unintentional causes in males and females whose education level is less than 8th grade is 12 and 8 </a:t>
            </a:r>
          </a:p>
        </p:txBody>
      </p:sp>
      <p:sp>
        <p:nvSpPr>
          <p:cNvPr id="100" name="Google Shape;100;p1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7" name="Google Shape;839;p23">
            <a:extLst>
              <a:ext uri="{FF2B5EF4-FFF2-40B4-BE49-F238E27FC236}">
                <a16:creationId xmlns:a16="http://schemas.microsoft.com/office/drawing/2014/main" id="{C0D6416E-44F1-DC48-A487-4B1E10C67D04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78123" y="1021151"/>
            <a:ext cx="3751161" cy="41223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1665017"/>
      </p:ext>
    </p:extLst>
  </p:cSld>
  <p:clrMapOvr>
    <a:masterClrMapping/>
  </p:clrMapOvr>
</p:sld>
</file>

<file path=ppt/theme/theme1.xml><?xml version="1.0" encoding="utf-8"?>
<a:theme xmlns:a="http://schemas.openxmlformats.org/drawingml/2006/main" name="Gower template">
  <a:themeElements>
    <a:clrScheme name="Custom 347">
      <a:dk1>
        <a:srgbClr val="65617D"/>
      </a:dk1>
      <a:lt1>
        <a:srgbClr val="FFFFFF"/>
      </a:lt1>
      <a:dk2>
        <a:srgbClr val="A7D86D"/>
      </a:dk2>
      <a:lt2>
        <a:srgbClr val="ECEBF0"/>
      </a:lt2>
      <a:accent1>
        <a:srgbClr val="A7D86D"/>
      </a:accent1>
      <a:accent2>
        <a:srgbClr val="7CBE5F"/>
      </a:accent2>
      <a:accent3>
        <a:srgbClr val="52A551"/>
      </a:accent3>
      <a:accent4>
        <a:srgbClr val="D8D5EB"/>
      </a:accent4>
      <a:accent5>
        <a:srgbClr val="A7A4BC"/>
      </a:accent5>
      <a:accent6>
        <a:srgbClr val="65617D"/>
      </a:accent6>
      <a:hlink>
        <a:srgbClr val="65617D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</TotalTime>
  <Words>757</Words>
  <Application>Microsoft Macintosh PowerPoint</Application>
  <PresentationFormat>On-screen Show (16:9)</PresentationFormat>
  <Paragraphs>141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Poppins</vt:lpstr>
      <vt:lpstr>Poppins Light</vt:lpstr>
      <vt:lpstr>Arial</vt:lpstr>
      <vt:lpstr>Titillium Web</vt:lpstr>
      <vt:lpstr>Muli Regular</vt:lpstr>
      <vt:lpstr>Gower template</vt:lpstr>
      <vt:lpstr>CDC DATA ANALYSIS  Navroze Mishra</vt:lpstr>
      <vt:lpstr>Introduction</vt:lpstr>
      <vt:lpstr>Technical details</vt:lpstr>
      <vt:lpstr>Visualizing the data</vt:lpstr>
      <vt:lpstr>Percent of Male and Female deaths</vt:lpstr>
      <vt:lpstr>Age versus cause of death</vt:lpstr>
      <vt:lpstr>Gun violence vs place of injury</vt:lpstr>
      <vt:lpstr>Education vs type of death</vt:lpstr>
      <vt:lpstr>Sex vs Education vs Age</vt:lpstr>
      <vt:lpstr>Race vs type of gun death</vt:lpstr>
      <vt:lpstr>Predictive modeling</vt:lpstr>
      <vt:lpstr>Model summary</vt:lpstr>
      <vt:lpstr>PowerPoint Presentation</vt:lpstr>
      <vt:lpstr>Recommendations</vt:lpstr>
      <vt:lpstr>Further scope of improvement</vt:lpstr>
      <vt:lpstr> Gun Violence Vs Age in the African American Community</vt:lpstr>
      <vt:lpstr> Resident Status Vs Gun Violence Deaths</vt:lpstr>
      <vt:lpstr> Gun Violence trends across Years and Months</vt:lpstr>
      <vt:lpstr> Assault by Guns Vs Place of Injury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CDC DATA ANALYSIS  Navroze Mishra | Pranay Pant</dc:title>
  <cp:lastModifiedBy>Navroze Mishra</cp:lastModifiedBy>
  <cp:revision>10</cp:revision>
  <dcterms:modified xsi:type="dcterms:W3CDTF">2020-03-04T05:30:33Z</dcterms:modified>
</cp:coreProperties>
</file>